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70" r:id="rId7"/>
    <p:sldId id="258" r:id="rId8"/>
    <p:sldId id="259" r:id="rId9"/>
    <p:sldId id="260" r:id="rId10"/>
    <p:sldId id="261" r:id="rId11"/>
    <p:sldId id="272" r:id="rId12"/>
    <p:sldId id="269" r:id="rId13"/>
    <p:sldId id="264" r:id="rId14"/>
    <p:sldId id="275"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5226" autoAdjust="0"/>
  </p:normalViewPr>
  <p:slideViewPr>
    <p:cSldViewPr snapToGrid="0">
      <p:cViewPr varScale="1">
        <p:scale>
          <a:sx n="153" d="100"/>
          <a:sy n="153" d="100"/>
        </p:scale>
        <p:origin x="524" y="1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4/22/2024</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4/22/2024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a:extLst>
              <a:ext uri="{FF2B5EF4-FFF2-40B4-BE49-F238E27FC236}">
                <a16:creationId xmlns:a16="http://schemas.microsoft.com/office/drawing/2014/main" id="{9843D60E-3024-42AA-9CF9-A44192AE74E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182FBC6-68D1-4570-A549-C4A925FB854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C4F63B8-F105-4AC4-889E-C12790C8EBB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8C3AAE30-8A46-485A-BD2B-6ADB1856324D}"/>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AE4E3392-5868-4F6C-BFCC-ECCB66A3B2CC}"/>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DED975EE-261C-47D3-A9E5-7401C706A46E}"/>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235A30FE-146C-418D-B68F-9EBB829D029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6BCBBE8-05C6-4946-80F5-DE319A6FCE8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92B75CEA-DDFB-4C62-B83F-6A0B86FA74F7}"/>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4" name="Footer Placeholder 3">
            <a:extLst>
              <a:ext uri="{FF2B5EF4-FFF2-40B4-BE49-F238E27FC236}">
                <a16:creationId xmlns:a16="http://schemas.microsoft.com/office/drawing/2014/main" id="{5D425E30-50C5-42DD-911D-36C0E732E337}"/>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5" name="Slide Number Placeholder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2A19A048-F803-428B-9A66-6DE56F4DE58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B42CDA7-93A6-45DB-9062-E70E51ACB72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54959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3A6B1A04-4BA1-4FCF-B19E-6A052911CC21}"/>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C9DD33EA-800C-403C-867B-B4178A7C375B}"/>
              </a:ext>
            </a:extLst>
          </p:cNvPr>
          <p:cNvSpPr>
            <a:spLocks noGrp="1"/>
          </p:cNvSpPr>
          <p:nvPr>
            <p:ph type="ftr" sz="quarter" idx="11"/>
          </p:nvPr>
        </p:nvSpPr>
        <p:spPr/>
        <p:txBody>
          <a:bodyPr/>
          <a:lstStyle/>
          <a:p>
            <a:r>
              <a:rPr lang="en-US" dirty="0"/>
              <a:t>PRESENTATION TITLE</a:t>
            </a:r>
          </a:p>
        </p:txBody>
      </p:sp>
      <p:sp>
        <p:nvSpPr>
          <p:cNvPr id="7" name="Picture Placeholder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B89B09CA-52A5-4AB5-AF1F-8A21941819C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6BF5B9A3-008F-4631-AAAD-66E8363F3C0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a:extLst>
              <a:ext uri="{FF2B5EF4-FFF2-40B4-BE49-F238E27FC236}">
                <a16:creationId xmlns:a16="http://schemas.microsoft.com/office/drawing/2014/main" id="{A36A6D30-3C9B-4105-8529-1FC3C4799157}"/>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6F6CE03B-D3BE-49C6-B2A4-0E17803F19A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a:extLst>
              <a:ext uri="{FF2B5EF4-FFF2-40B4-BE49-F238E27FC236}">
                <a16:creationId xmlns:a16="http://schemas.microsoft.com/office/drawing/2014/main" id="{57C3E83D-2F76-4F03-9EF6-81DED406531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3D99F77-FE1A-4CD5-8B1C-50D8981A1EE1}"/>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a:extLst>
              <a:ext uri="{FF2B5EF4-FFF2-40B4-BE49-F238E27FC236}">
                <a16:creationId xmlns:a16="http://schemas.microsoft.com/office/drawing/2014/main" id="{AC52883E-0EA3-4DCA-BB78-AD84BBE53F80}"/>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3" name="Footer Placeholder 2">
            <a:extLst>
              <a:ext uri="{FF2B5EF4-FFF2-40B4-BE49-F238E27FC236}">
                <a16:creationId xmlns:a16="http://schemas.microsoft.com/office/drawing/2014/main" id="{C31860F9-7B15-486D-B68B-1D5E02F61DEA}"/>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4" name="Slide Number Placeholder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8.xml"/><Relationship Id="rId5" Type="http://schemas.openxmlformats.org/officeDocument/2006/relationships/image" Target="../media/image1.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5991225" y="279400"/>
            <a:ext cx="5362576" cy="1892300"/>
          </a:xfrm>
        </p:spPr>
        <p:txBody>
          <a:bodyPr vert="horz" lIns="91440" tIns="45720" rIns="91440" bIns="45720" rtlCol="0" anchor="ctr">
            <a:normAutofit fontScale="90000"/>
          </a:bodyPr>
          <a:lstStyle/>
          <a:p>
            <a:pPr>
              <a:lnSpc>
                <a:spcPct val="90000"/>
              </a:lnSpc>
            </a:pPr>
            <a:r>
              <a:rPr lang="en-US" sz="4400" kern="1200" dirty="0">
                <a:solidFill>
                  <a:schemeClr val="tx1"/>
                </a:solidFill>
                <a:latin typeface="+mj-lt"/>
                <a:ea typeface="+mj-ea"/>
                <a:cs typeface="+mj-cs"/>
              </a:rPr>
              <a:t>Ask Anthony: Chat with your AI Bootcamp Instructor!</a:t>
            </a:r>
          </a:p>
        </p:txBody>
      </p:sp>
      <p:sp>
        <p:nvSpPr>
          <p:cNvPr id="5" name="Text Placeholder 4">
            <a:extLst>
              <a:ext uri="{FF2B5EF4-FFF2-40B4-BE49-F238E27FC236}">
                <a16:creationId xmlns:a16="http://schemas.microsoft.com/office/drawing/2014/main" id="{28F94A06-38B8-4C8F-ABF0-FB763704D01F}"/>
              </a:ext>
            </a:extLst>
          </p:cNvPr>
          <p:cNvSpPr>
            <a:spLocks/>
          </p:cNvSpPr>
          <p:nvPr/>
        </p:nvSpPr>
        <p:spPr>
          <a:xfrm>
            <a:off x="2616124" y="5397114"/>
            <a:ext cx="3192768" cy="373890"/>
          </a:xfrm>
          <a:prstGeom prst="rect">
            <a:avLst/>
          </a:prstGeom>
        </p:spPr>
        <p:txBody>
          <a:bodyPr/>
          <a:lstStyle/>
          <a:p>
            <a:pPr defTabSz="548640">
              <a:spcAft>
                <a:spcPts val="600"/>
              </a:spcAft>
            </a:pPr>
            <a:r>
              <a:rPr lang="en-US" sz="1080" kern="1200">
                <a:solidFill>
                  <a:schemeClr val="tx1"/>
                </a:solidFill>
                <a:latin typeface="+mn-lt"/>
                <a:ea typeface="+mn-ea"/>
                <a:cs typeface="+mn-cs"/>
              </a:rPr>
              <a:t>Derek </a:t>
            </a:r>
            <a:r>
              <a:rPr lang="en-US" sz="1080" kern="1200" err="1">
                <a:solidFill>
                  <a:schemeClr val="tx1"/>
                </a:solidFill>
                <a:latin typeface="+mn-lt"/>
                <a:ea typeface="+mn-ea"/>
                <a:cs typeface="+mn-cs"/>
              </a:rPr>
              <a:t>Rikkie</a:t>
            </a:r>
            <a:r>
              <a:rPr lang="en-US" sz="1080" kern="1200">
                <a:solidFill>
                  <a:schemeClr val="tx1"/>
                </a:solidFill>
                <a:latin typeface="+mn-lt"/>
                <a:ea typeface="+mn-ea"/>
                <a:cs typeface="+mn-cs"/>
              </a:rPr>
              <a:t>, Rodney Simba </a:t>
            </a:r>
            <a:r>
              <a:rPr lang="en-US" sz="1080" kern="1200" err="1">
                <a:solidFill>
                  <a:schemeClr val="tx1"/>
                </a:solidFill>
                <a:latin typeface="+mn-lt"/>
                <a:ea typeface="+mn-ea"/>
                <a:cs typeface="+mn-cs"/>
              </a:rPr>
              <a:t>Masarirambi</a:t>
            </a:r>
            <a:r>
              <a:rPr lang="en-US" sz="1080" kern="1200">
                <a:solidFill>
                  <a:schemeClr val="tx1"/>
                </a:solidFill>
                <a:latin typeface="+mn-lt"/>
                <a:ea typeface="+mn-ea"/>
                <a:cs typeface="+mn-cs"/>
              </a:rPr>
              <a:t>, and Clayton M. Graves</a:t>
            </a:r>
            <a:endParaRPr lang="en-US"/>
          </a:p>
        </p:txBody>
      </p:sp>
      <p:pic>
        <p:nvPicPr>
          <p:cNvPr id="7" name="Picture Placeholder 6">
            <a:extLst>
              <a:ext uri="{FF2B5EF4-FFF2-40B4-BE49-F238E27FC236}">
                <a16:creationId xmlns:a16="http://schemas.microsoft.com/office/drawing/2014/main" id="{5A492D51-4DBA-40BC-82AA-A33BD0D3F740}"/>
              </a:ext>
            </a:extLst>
          </p:cNvPr>
          <p:cNvPicPr>
            <a:picLocks noChangeAspect="1"/>
          </p:cNvPicPr>
          <p:nvPr/>
        </p:nvPicPr>
        <p:blipFill>
          <a:blip r:embed="rId2"/>
          <a:srcRect/>
          <a:stretch/>
        </p:blipFill>
        <p:spPr>
          <a:xfrm>
            <a:off x="6706748" y="2602074"/>
            <a:ext cx="2869128" cy="3001639"/>
          </a:xfrm>
          <a:prstGeom prst="rect">
            <a:avLst/>
          </a:prstGeom>
        </p:spPr>
      </p:pic>
      <p:sp>
        <p:nvSpPr>
          <p:cNvPr id="34" name="Rectangle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251605" y="2028825"/>
            <a:ext cx="1751436" cy="41481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256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3C4CC1D7-A91E-4CD5-B051-0B202E09ACE0}"/>
              </a:ext>
            </a:extLst>
          </p:cNvPr>
          <p:cNvSpPr>
            <a:spLocks noGrp="1"/>
          </p:cNvSpPr>
          <p:nvPr>
            <p:ph type="title"/>
          </p:nvPr>
        </p:nvSpPr>
        <p:spPr>
          <a:xfrm>
            <a:off x="838200" y="498928"/>
            <a:ext cx="10515600" cy="567872"/>
          </a:xfrm>
        </p:spPr>
        <p:txBody>
          <a:bodyPr/>
          <a:lstStyle/>
          <a:p>
            <a:r>
              <a:rPr lang="en-US" dirty="0"/>
              <a:t>Plan For Future Development</a:t>
            </a:r>
          </a:p>
        </p:txBody>
      </p:sp>
      <p:sp>
        <p:nvSpPr>
          <p:cNvPr id="14" name="Text Placeholder 13">
            <a:extLst>
              <a:ext uri="{FF2B5EF4-FFF2-40B4-BE49-F238E27FC236}">
                <a16:creationId xmlns:a16="http://schemas.microsoft.com/office/drawing/2014/main" id="{5C73BB6C-294B-4A13-AFEB-58CFBE6EDC0E}"/>
              </a:ext>
            </a:extLst>
          </p:cNvPr>
          <p:cNvSpPr>
            <a:spLocks noGrp="1"/>
          </p:cNvSpPr>
          <p:nvPr>
            <p:ph type="body" sz="quarter" idx="15"/>
          </p:nvPr>
        </p:nvSpPr>
        <p:spPr>
          <a:xfrm>
            <a:off x="727843" y="2434147"/>
            <a:ext cx="1826631" cy="776287"/>
          </a:xfrm>
        </p:spPr>
        <p:txBody>
          <a:bodyPr anchor="t"/>
          <a:lstStyle/>
          <a:p>
            <a:r>
              <a:rPr lang="en-US" dirty="0"/>
              <a:t>DATA</a:t>
            </a:r>
          </a:p>
        </p:txBody>
      </p:sp>
      <p:sp>
        <p:nvSpPr>
          <p:cNvPr id="19" name="Text Placeholder 18">
            <a:extLst>
              <a:ext uri="{FF2B5EF4-FFF2-40B4-BE49-F238E27FC236}">
                <a16:creationId xmlns:a16="http://schemas.microsoft.com/office/drawing/2014/main" id="{E6F35BA7-9C1A-47BD-9F51-FF505471E934}"/>
              </a:ext>
            </a:extLst>
          </p:cNvPr>
          <p:cNvSpPr>
            <a:spLocks noGrp="1"/>
          </p:cNvSpPr>
          <p:nvPr>
            <p:ph type="body" sz="quarter" idx="20"/>
          </p:nvPr>
        </p:nvSpPr>
        <p:spPr>
          <a:xfrm>
            <a:off x="727843" y="3267049"/>
            <a:ext cx="1826631" cy="1527689"/>
          </a:xfrm>
        </p:spPr>
        <p:txBody>
          <a:bodyPr/>
          <a:lstStyle/>
          <a:p>
            <a:pPr marL="285750" indent="-285750">
              <a:buFont typeface="Arial" panose="020B0604020202020204" pitchFamily="34" charset="0"/>
              <a:buChar char="•"/>
            </a:pPr>
            <a:r>
              <a:rPr lang="en-US" dirty="0"/>
              <a:t>Refining subjects</a:t>
            </a:r>
          </a:p>
          <a:p>
            <a:pPr marL="285750" indent="-285750">
              <a:buFont typeface="Arial" panose="020B0604020202020204" pitchFamily="34" charset="0"/>
              <a:buChar char="•"/>
            </a:pPr>
            <a:r>
              <a:rPr lang="en-US" dirty="0"/>
              <a:t>Better grouping</a:t>
            </a:r>
          </a:p>
          <a:p>
            <a:pPr marL="285750" indent="-285750">
              <a:buFont typeface="Arial" panose="020B0604020202020204" pitchFamily="34" charset="0"/>
              <a:buChar char="•"/>
            </a:pPr>
            <a:r>
              <a:rPr lang="en-US" dirty="0"/>
              <a:t>Merging transcripts, code, and slides into one file for each subject</a:t>
            </a:r>
          </a:p>
        </p:txBody>
      </p:sp>
      <p:sp>
        <p:nvSpPr>
          <p:cNvPr id="65" name="Text Placeholder 64">
            <a:extLst>
              <a:ext uri="{FF2B5EF4-FFF2-40B4-BE49-F238E27FC236}">
                <a16:creationId xmlns:a16="http://schemas.microsoft.com/office/drawing/2014/main" id="{56983C54-58DE-4EC6-A4F8-CC5E0956C55F}"/>
              </a:ext>
            </a:extLst>
          </p:cNvPr>
          <p:cNvSpPr>
            <a:spLocks noGrp="1"/>
          </p:cNvSpPr>
          <p:nvPr>
            <p:ph type="body" sz="quarter" idx="21"/>
          </p:nvPr>
        </p:nvSpPr>
        <p:spPr>
          <a:xfrm>
            <a:off x="2952111" y="2443870"/>
            <a:ext cx="1826631" cy="776287"/>
          </a:xfrm>
        </p:spPr>
        <p:txBody>
          <a:bodyPr anchor="t"/>
          <a:lstStyle/>
          <a:p>
            <a:r>
              <a:rPr lang="en-US" dirty="0"/>
              <a:t>Model</a:t>
            </a:r>
          </a:p>
        </p:txBody>
      </p:sp>
      <p:sp>
        <p:nvSpPr>
          <p:cNvPr id="66" name="Text Placeholder 65">
            <a:extLst>
              <a:ext uri="{FF2B5EF4-FFF2-40B4-BE49-F238E27FC236}">
                <a16:creationId xmlns:a16="http://schemas.microsoft.com/office/drawing/2014/main" id="{69FD5778-FBC3-4719-B73E-FDA8CD3E6F78}"/>
              </a:ext>
            </a:extLst>
          </p:cNvPr>
          <p:cNvSpPr>
            <a:spLocks noGrp="1"/>
          </p:cNvSpPr>
          <p:nvPr>
            <p:ph type="body" sz="quarter" idx="22"/>
          </p:nvPr>
        </p:nvSpPr>
        <p:spPr>
          <a:xfrm>
            <a:off x="2952111" y="3276772"/>
            <a:ext cx="1826631" cy="1527689"/>
          </a:xfrm>
        </p:spPr>
        <p:txBody>
          <a:bodyPr/>
          <a:lstStyle/>
          <a:p>
            <a:pPr marL="285750" indent="-285750">
              <a:buFont typeface="Arial" panose="020B0604020202020204" pitchFamily="34" charset="0"/>
              <a:buChar char="•"/>
            </a:pPr>
            <a:r>
              <a:rPr lang="en-US" dirty="0"/>
              <a:t>Nail down chat history</a:t>
            </a:r>
          </a:p>
          <a:p>
            <a:pPr marL="285750" indent="-285750">
              <a:buFont typeface="Arial" panose="020B0604020202020204" pitchFamily="34" charset="0"/>
              <a:buChar char="•"/>
            </a:pPr>
            <a:r>
              <a:rPr lang="en-US" dirty="0"/>
              <a:t>App structure and organization</a:t>
            </a:r>
          </a:p>
          <a:p>
            <a:pPr marL="285750" indent="-285750">
              <a:buFont typeface="Arial" panose="020B0604020202020204" pitchFamily="34" charset="0"/>
              <a:buChar char="•"/>
            </a:pPr>
            <a:r>
              <a:rPr lang="en-US" dirty="0"/>
              <a:t>Fine-tune open-source model</a:t>
            </a:r>
          </a:p>
        </p:txBody>
      </p:sp>
      <p:sp>
        <p:nvSpPr>
          <p:cNvPr id="67" name="Text Placeholder 66">
            <a:extLst>
              <a:ext uri="{FF2B5EF4-FFF2-40B4-BE49-F238E27FC236}">
                <a16:creationId xmlns:a16="http://schemas.microsoft.com/office/drawing/2014/main" id="{D1B4E94F-ED75-4961-8559-62760ECE77C3}"/>
              </a:ext>
            </a:extLst>
          </p:cNvPr>
          <p:cNvSpPr>
            <a:spLocks noGrp="1"/>
          </p:cNvSpPr>
          <p:nvPr>
            <p:ph type="body" sz="quarter" idx="23"/>
          </p:nvPr>
        </p:nvSpPr>
        <p:spPr>
          <a:xfrm>
            <a:off x="5182684" y="2434147"/>
            <a:ext cx="1826631" cy="776287"/>
          </a:xfrm>
        </p:spPr>
        <p:txBody>
          <a:bodyPr anchor="t"/>
          <a:lstStyle/>
          <a:p>
            <a:r>
              <a:rPr lang="en-US" dirty="0"/>
              <a:t>Response</a:t>
            </a:r>
          </a:p>
        </p:txBody>
      </p:sp>
      <p:sp>
        <p:nvSpPr>
          <p:cNvPr id="68" name="Text Placeholder 67">
            <a:extLst>
              <a:ext uri="{FF2B5EF4-FFF2-40B4-BE49-F238E27FC236}">
                <a16:creationId xmlns:a16="http://schemas.microsoft.com/office/drawing/2014/main" id="{E5506267-2D48-49F5-A83E-BDD4CEDE678B}"/>
              </a:ext>
            </a:extLst>
          </p:cNvPr>
          <p:cNvSpPr>
            <a:spLocks noGrp="1"/>
          </p:cNvSpPr>
          <p:nvPr>
            <p:ph type="body" sz="quarter" idx="24"/>
          </p:nvPr>
        </p:nvSpPr>
        <p:spPr>
          <a:xfrm>
            <a:off x="5182684" y="3267049"/>
            <a:ext cx="1826631" cy="1527689"/>
          </a:xfrm>
        </p:spPr>
        <p:txBody>
          <a:bodyPr/>
          <a:lstStyle/>
          <a:p>
            <a:pPr marL="285750" indent="-285750">
              <a:buFont typeface="Arial" panose="020B0604020202020204" pitchFamily="34" charset="0"/>
              <a:buChar char="•"/>
            </a:pPr>
            <a:r>
              <a:rPr lang="en-US" dirty="0"/>
              <a:t>Gather better response examples</a:t>
            </a:r>
          </a:p>
          <a:p>
            <a:pPr marL="285750" indent="-285750">
              <a:buFont typeface="Arial" panose="020B0604020202020204" pitchFamily="34" charset="0"/>
              <a:buChar char="•"/>
            </a:pPr>
            <a:r>
              <a:rPr lang="en-US" dirty="0"/>
              <a:t>Improve response model so that it tailors itself to the question</a:t>
            </a:r>
          </a:p>
          <a:p>
            <a:endParaRPr lang="en-US" dirty="0"/>
          </a:p>
        </p:txBody>
      </p:sp>
      <p:sp>
        <p:nvSpPr>
          <p:cNvPr id="69" name="Text Placeholder 68">
            <a:extLst>
              <a:ext uri="{FF2B5EF4-FFF2-40B4-BE49-F238E27FC236}">
                <a16:creationId xmlns:a16="http://schemas.microsoft.com/office/drawing/2014/main" id="{C3FBF82F-DBD2-47F5-B554-7A0405FCE74C}"/>
              </a:ext>
            </a:extLst>
          </p:cNvPr>
          <p:cNvSpPr>
            <a:spLocks noGrp="1"/>
          </p:cNvSpPr>
          <p:nvPr>
            <p:ph type="body" sz="quarter" idx="25"/>
          </p:nvPr>
        </p:nvSpPr>
        <p:spPr>
          <a:xfrm>
            <a:off x="7413259" y="2443870"/>
            <a:ext cx="1826631" cy="776287"/>
          </a:xfrm>
        </p:spPr>
        <p:txBody>
          <a:bodyPr anchor="t"/>
          <a:lstStyle/>
          <a:p>
            <a:r>
              <a:rPr lang="en-US" dirty="0"/>
              <a:t>User Interface</a:t>
            </a:r>
          </a:p>
        </p:txBody>
      </p:sp>
      <p:sp>
        <p:nvSpPr>
          <p:cNvPr id="70" name="Text Placeholder 69">
            <a:extLst>
              <a:ext uri="{FF2B5EF4-FFF2-40B4-BE49-F238E27FC236}">
                <a16:creationId xmlns:a16="http://schemas.microsoft.com/office/drawing/2014/main" id="{1B675A47-B6F8-4C4D-94F4-A52389C3C52D}"/>
              </a:ext>
            </a:extLst>
          </p:cNvPr>
          <p:cNvSpPr>
            <a:spLocks noGrp="1"/>
          </p:cNvSpPr>
          <p:nvPr>
            <p:ph type="body" sz="quarter" idx="26"/>
          </p:nvPr>
        </p:nvSpPr>
        <p:spPr>
          <a:xfrm>
            <a:off x="7413259" y="3034145"/>
            <a:ext cx="1826631" cy="2389909"/>
          </a:xfrm>
        </p:spPr>
        <p:txBody>
          <a:bodyPr anchor="ctr"/>
          <a:lstStyle/>
          <a:p>
            <a:pPr marL="285750" indent="-285750">
              <a:buFont typeface="Arial" panose="020B0604020202020204" pitchFamily="34" charset="0"/>
              <a:buChar char="•"/>
            </a:pPr>
            <a:r>
              <a:rPr lang="en-US" dirty="0"/>
              <a:t>Refine user interface so that it is browser agnostic</a:t>
            </a:r>
          </a:p>
          <a:p>
            <a:pPr marL="285750" indent="-285750">
              <a:buFont typeface="Arial" panose="020B0604020202020204" pitchFamily="34" charset="0"/>
              <a:buChar char="•"/>
            </a:pPr>
            <a:r>
              <a:rPr lang="en-US" dirty="0"/>
              <a:t>Generate empty text-box after answer generation</a:t>
            </a:r>
          </a:p>
        </p:txBody>
      </p:sp>
      <p:sp>
        <p:nvSpPr>
          <p:cNvPr id="71" name="Text Placeholder 70">
            <a:extLst>
              <a:ext uri="{FF2B5EF4-FFF2-40B4-BE49-F238E27FC236}">
                <a16:creationId xmlns:a16="http://schemas.microsoft.com/office/drawing/2014/main" id="{563DF0AC-EC94-4ECF-849C-EC09FF7F46B5}"/>
              </a:ext>
            </a:extLst>
          </p:cNvPr>
          <p:cNvSpPr>
            <a:spLocks noGrp="1"/>
          </p:cNvSpPr>
          <p:nvPr>
            <p:ph type="body" sz="quarter" idx="27"/>
          </p:nvPr>
        </p:nvSpPr>
        <p:spPr>
          <a:xfrm>
            <a:off x="9630331" y="2434147"/>
            <a:ext cx="1826631" cy="776287"/>
          </a:xfrm>
        </p:spPr>
        <p:txBody>
          <a:bodyPr anchor="t"/>
          <a:lstStyle/>
          <a:p>
            <a:r>
              <a:rPr lang="en-US" dirty="0"/>
              <a:t>Launch</a:t>
            </a:r>
          </a:p>
        </p:txBody>
      </p:sp>
      <p:sp>
        <p:nvSpPr>
          <p:cNvPr id="72" name="Text Placeholder 71">
            <a:extLst>
              <a:ext uri="{FF2B5EF4-FFF2-40B4-BE49-F238E27FC236}">
                <a16:creationId xmlns:a16="http://schemas.microsoft.com/office/drawing/2014/main" id="{8A6E6F45-E685-4E7B-B715-B80B70922716}"/>
              </a:ext>
            </a:extLst>
          </p:cNvPr>
          <p:cNvSpPr>
            <a:spLocks noGrp="1"/>
          </p:cNvSpPr>
          <p:nvPr>
            <p:ph type="body" sz="quarter" idx="28"/>
          </p:nvPr>
        </p:nvSpPr>
        <p:spPr>
          <a:xfrm>
            <a:off x="9630331" y="3267049"/>
            <a:ext cx="1826631" cy="1527689"/>
          </a:xfrm>
        </p:spPr>
        <p:txBody>
          <a:bodyPr/>
          <a:lstStyle/>
          <a:p>
            <a:pPr marL="285750" indent="-285750">
              <a:buFont typeface="Arial" panose="020B0604020202020204" pitchFamily="34" charset="0"/>
              <a:buChar char="•"/>
            </a:pPr>
            <a:r>
              <a:rPr lang="en-US" dirty="0"/>
              <a:t>Web Hosting</a:t>
            </a:r>
          </a:p>
          <a:p>
            <a:pPr marL="285750" indent="-285750">
              <a:buFont typeface="Arial" panose="020B0604020202020204" pitchFamily="34" charset="0"/>
              <a:buChar char="•"/>
            </a:pPr>
            <a:r>
              <a:rPr lang="en-US" dirty="0"/>
              <a:t>Making sure the date we use is not proprietary </a:t>
            </a:r>
          </a:p>
        </p:txBody>
      </p:sp>
      <p:sp>
        <p:nvSpPr>
          <p:cNvPr id="2" name="Date Placeholder 1">
            <a:extLst>
              <a:ext uri="{FF2B5EF4-FFF2-40B4-BE49-F238E27FC236}">
                <a16:creationId xmlns:a16="http://schemas.microsoft.com/office/drawing/2014/main" id="{F35F8F81-4111-45BC-A8DD-09578AD09EFE}"/>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FCEF50C5-235C-4A73-924A-E2EC97F71896}"/>
              </a:ext>
            </a:extLst>
          </p:cNvPr>
          <p:cNvSpPr>
            <a:spLocks noGrp="1"/>
          </p:cNvSpPr>
          <p:nvPr>
            <p:ph type="ftr" sz="quarter" idx="11"/>
          </p:nvPr>
        </p:nvSpPr>
        <p:spPr>
          <a:xfrm>
            <a:off x="4038600" y="6356350"/>
            <a:ext cx="4114800" cy="365125"/>
          </a:xfrm>
        </p:spPr>
        <p:txBody>
          <a:bodyPr/>
          <a:lstStyle/>
          <a:p>
            <a:r>
              <a:rPr lang="en-US" dirty="0"/>
              <a:t>Ask Anthony: Chat with your AI Bootcamp Instructor!</a:t>
            </a:r>
          </a:p>
        </p:txBody>
      </p:sp>
      <p:sp>
        <p:nvSpPr>
          <p:cNvPr id="4" name="Slide Number Placeholder 3">
            <a:extLst>
              <a:ext uri="{FF2B5EF4-FFF2-40B4-BE49-F238E27FC236}">
                <a16:creationId xmlns:a16="http://schemas.microsoft.com/office/drawing/2014/main" id="{B3D139B0-AFDC-487D-BA64-66803D0D6924}"/>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10</a:t>
            </a:fld>
            <a:endParaRPr lang="en-US" dirty="0"/>
          </a:p>
        </p:txBody>
      </p:sp>
    </p:spTree>
    <p:extLst>
      <p:ext uri="{BB962C8B-B14F-4D97-AF65-F5344CB8AC3E}">
        <p14:creationId xmlns:p14="http://schemas.microsoft.com/office/powerpoint/2010/main" val="108001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36">
            <a:extLst>
              <a:ext uri="{FF2B5EF4-FFF2-40B4-BE49-F238E27FC236}">
                <a16:creationId xmlns:a16="http://schemas.microsoft.com/office/drawing/2014/main" id="{DD48C8EC-56C5-4A2A-BB21-811BC510040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solidFill>
                  <a:schemeClr val="tx1"/>
                </a:solidFill>
              </a:rPr>
              <a:t>Summary</a:t>
            </a:r>
          </a:p>
        </p:txBody>
      </p:sp>
      <p:sp>
        <p:nvSpPr>
          <p:cNvPr id="4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6E72FF0-3C0E-499A-8DA6-324675513B3E}"/>
              </a:ext>
            </a:extLst>
          </p:cNvPr>
          <p:cNvSpPr>
            <a:spLocks noGrp="1"/>
          </p:cNvSpPr>
          <p:nvPr>
            <p:ph type="body" sz="quarter" idx="16"/>
          </p:nvPr>
        </p:nvSpPr>
        <p:spPr>
          <a:xfrm>
            <a:off x="640080" y="2872899"/>
            <a:ext cx="4243589" cy="3320668"/>
          </a:xfrm>
        </p:spPr>
        <p:txBody>
          <a:bodyPr vert="horz" lIns="91440" tIns="45720" rIns="91440" bIns="45720" rtlCol="0">
            <a:normAutofit lnSpcReduction="10000"/>
          </a:bodyPr>
          <a:lstStyle/>
          <a:p>
            <a:pPr>
              <a:lnSpc>
                <a:spcPct val="90000"/>
              </a:lnSpc>
              <a:spcAft>
                <a:spcPts val="600"/>
              </a:spcAft>
            </a:pPr>
            <a:r>
              <a:rPr lang="en-US" sz="2000" dirty="0"/>
              <a:t>Through this project we gained an overwhelming amount of experience four unexpected areas.</a:t>
            </a:r>
          </a:p>
          <a:p>
            <a:pPr>
              <a:lnSpc>
                <a:spcPct val="90000"/>
              </a:lnSpc>
              <a:spcAft>
                <a:spcPts val="600"/>
              </a:spcAft>
            </a:pPr>
            <a:endParaRPr lang="en-US" sz="2000" dirty="0"/>
          </a:p>
          <a:p>
            <a:pPr marL="457200" indent="-457200">
              <a:lnSpc>
                <a:spcPct val="90000"/>
              </a:lnSpc>
              <a:spcAft>
                <a:spcPts val="600"/>
              </a:spcAft>
              <a:buFont typeface="+mj-lt"/>
              <a:buAutoNum type="arabicPeriod"/>
            </a:pPr>
            <a:r>
              <a:rPr lang="en-US" sz="2000" dirty="0"/>
              <a:t>Preprocessing data for a very specific task</a:t>
            </a:r>
          </a:p>
          <a:p>
            <a:pPr marL="457200" indent="-457200">
              <a:lnSpc>
                <a:spcPct val="90000"/>
              </a:lnSpc>
              <a:spcAft>
                <a:spcPts val="600"/>
              </a:spcAft>
              <a:buFont typeface="+mj-lt"/>
              <a:buAutoNum type="arabicPeriod"/>
            </a:pPr>
            <a:r>
              <a:rPr lang="en-US" sz="2000" dirty="0"/>
              <a:t>Using new libraries by reading documentation</a:t>
            </a:r>
          </a:p>
          <a:p>
            <a:pPr marL="457200" indent="-457200">
              <a:lnSpc>
                <a:spcPct val="90000"/>
              </a:lnSpc>
              <a:spcAft>
                <a:spcPts val="600"/>
              </a:spcAft>
              <a:buFont typeface="+mj-lt"/>
              <a:buAutoNum type="arabicPeriod"/>
            </a:pPr>
            <a:r>
              <a:rPr lang="en-US" sz="2000" dirty="0"/>
              <a:t>PROMPT ENGINEERING</a:t>
            </a:r>
          </a:p>
          <a:p>
            <a:pPr marL="457200" indent="-457200">
              <a:lnSpc>
                <a:spcPct val="90000"/>
              </a:lnSpc>
              <a:spcAft>
                <a:spcPts val="600"/>
              </a:spcAft>
              <a:buFont typeface="+mj-lt"/>
              <a:buAutoNum type="arabicPeriod"/>
            </a:pPr>
            <a:r>
              <a:rPr lang="en-US" sz="2000" dirty="0"/>
              <a:t>UI creation\</a:t>
            </a:r>
          </a:p>
          <a:p>
            <a:pPr marL="457200" indent="-457200">
              <a:lnSpc>
                <a:spcPct val="90000"/>
              </a:lnSpc>
              <a:spcAft>
                <a:spcPts val="600"/>
              </a:spcAft>
              <a:buFont typeface="+mj-lt"/>
              <a:buAutoNum type="arabicPeriod"/>
            </a:pPr>
            <a:r>
              <a:rPr lang="en-US" sz="2000" dirty="0"/>
              <a:t>And now, time for a live demo</a:t>
            </a:r>
          </a:p>
        </p:txBody>
      </p:sp>
      <p:sp>
        <p:nvSpPr>
          <p:cNvPr id="2" name="Date Placeholder 1">
            <a:extLst>
              <a:ext uri="{FF2B5EF4-FFF2-40B4-BE49-F238E27FC236}">
                <a16:creationId xmlns:a16="http://schemas.microsoft.com/office/drawing/2014/main" id="{1F833371-4220-48C3-A3E1-5EA18D50C48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z="1200" cap="none" spc="0" dirty="0">
                <a:solidFill>
                  <a:prstClr val="black">
                    <a:tint val="75000"/>
                  </a:prstClr>
                </a:solidFill>
                <a:effectLst/>
                <a:latin typeface="Calibri" panose="020F0502020204030204"/>
              </a:rPr>
              <a:t>2024</a:t>
            </a:r>
          </a:p>
        </p:txBody>
      </p:sp>
      <p:pic>
        <p:nvPicPr>
          <p:cNvPr id="17" name="Picture Placeholder 16">
            <a:extLst>
              <a:ext uri="{FF2B5EF4-FFF2-40B4-BE49-F238E27FC236}">
                <a16:creationId xmlns:a16="http://schemas.microsoft.com/office/drawing/2014/main" id="{C22AFC99-B8B0-4D49-8242-D5D9E488CA02}"/>
              </a:ext>
            </a:extLst>
          </p:cNvPr>
          <p:cNvPicPr>
            <a:picLocks noGrp="1" noChangeAspect="1"/>
          </p:cNvPicPr>
          <p:nvPr>
            <p:ph type="pic" sz="quarter" idx="13"/>
          </p:nvPr>
        </p:nvPicPr>
        <p:blipFill rotWithShape="1">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Footer Placeholder 2">
            <a:extLst>
              <a:ext uri="{FF2B5EF4-FFF2-40B4-BE49-F238E27FC236}">
                <a16:creationId xmlns:a16="http://schemas.microsoft.com/office/drawing/2014/main" id="{43BCDDBD-4C85-4716-86C0-5D527FE8BBF0}"/>
              </a:ext>
            </a:extLst>
          </p:cNvPr>
          <p:cNvSpPr>
            <a:spLocks noGrp="1"/>
          </p:cNvSpPr>
          <p:nvPr>
            <p:ph type="ftr" sz="quarter" idx="11"/>
          </p:nvPr>
        </p:nvSpPr>
        <p:spPr>
          <a:xfrm>
            <a:off x="6248400" y="6356350"/>
            <a:ext cx="4114800" cy="365125"/>
          </a:xfrm>
        </p:spPr>
        <p:txBody>
          <a:bodyPr vert="horz" lIns="91440" tIns="45720" rIns="91440" bIns="45720" rtlCol="0" anchor="ctr">
            <a:normAutofit/>
          </a:bodyPr>
          <a:lstStyle/>
          <a:p>
            <a:pPr algn="l">
              <a:spcAft>
                <a:spcPts val="600"/>
              </a:spcAft>
              <a:defRPr/>
            </a:pPr>
            <a:r>
              <a:rPr lang="en-US" sz="1200" kern="1200" cap="none" spc="0" dirty="0">
                <a:solidFill>
                  <a:srgbClr val="FFFFFF"/>
                </a:solidFill>
                <a:effectLst/>
                <a:latin typeface="Calibri" panose="020F0502020204030204"/>
                <a:ea typeface="+mn-ea"/>
                <a:cs typeface="+mn-cs"/>
              </a:rPr>
              <a:t>Ask Anthony: Chat with your AI Bootcamp Instructor!</a:t>
            </a:r>
          </a:p>
        </p:txBody>
      </p:sp>
      <p:sp>
        <p:nvSpPr>
          <p:cNvPr id="4" name="Slide Number Placeholder 3">
            <a:extLst>
              <a:ext uri="{FF2B5EF4-FFF2-40B4-BE49-F238E27FC236}">
                <a16:creationId xmlns:a16="http://schemas.microsoft.com/office/drawing/2014/main" id="{6F496E66-3A4B-4617-8D7C-D91AD3541F15}"/>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rgbClr val="FFFFFF"/>
                </a:solidFill>
                <a:effectLst/>
                <a:latin typeface="Calibri" panose="020F0502020204030204"/>
              </a:rPr>
              <a:pPr>
                <a:spcAft>
                  <a:spcPts val="600"/>
                </a:spcAft>
                <a:defRPr/>
              </a:pPr>
              <a:t>11</a:t>
            </a:fld>
            <a:endParaRPr lang="en-US" sz="1200" cap="none" spc="0">
              <a:solidFill>
                <a:srgbClr val="FFFFFF"/>
              </a:solidFill>
              <a:effectLst/>
              <a:latin typeface="Calibri" panose="020F0502020204030204"/>
            </a:endParaRPr>
          </a:p>
        </p:txBody>
      </p:sp>
    </p:spTree>
    <p:extLst>
      <p:ext uri="{BB962C8B-B14F-4D97-AF65-F5344CB8AC3E}">
        <p14:creationId xmlns:p14="http://schemas.microsoft.com/office/powerpoint/2010/main" val="211115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36">
            <a:extLst>
              <a:ext uri="{FF2B5EF4-FFF2-40B4-BE49-F238E27FC236}">
                <a16:creationId xmlns:a16="http://schemas.microsoft.com/office/drawing/2014/main" id="{DD48C8EC-56C5-4A2A-BB21-811BC510040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solidFill>
                  <a:schemeClr val="tx1"/>
                </a:solidFill>
              </a:rPr>
              <a:t>By the Way…</a:t>
            </a:r>
          </a:p>
        </p:txBody>
      </p:sp>
      <p:sp>
        <p:nvSpPr>
          <p:cNvPr id="4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6E72FF0-3C0E-499A-8DA6-324675513B3E}"/>
              </a:ext>
            </a:extLst>
          </p:cNvPr>
          <p:cNvSpPr>
            <a:spLocks noGrp="1"/>
          </p:cNvSpPr>
          <p:nvPr>
            <p:ph type="body" sz="quarter" idx="16"/>
          </p:nvPr>
        </p:nvSpPr>
        <p:spPr>
          <a:xfrm>
            <a:off x="640080" y="2872899"/>
            <a:ext cx="6589662" cy="3320668"/>
          </a:xfrm>
        </p:spPr>
        <p:txBody>
          <a:bodyPr vert="horz" lIns="91440" tIns="45720" rIns="91440" bIns="45720" rtlCol="0">
            <a:normAutofit fontScale="47500" lnSpcReduction="20000"/>
          </a:bodyPr>
          <a:lstStyle/>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r>
              <a:rPr lang="en-US" sz="4400" dirty="0"/>
              <a:t>The site is live…</a:t>
            </a:r>
          </a:p>
          <a:p>
            <a:pPr>
              <a:lnSpc>
                <a:spcPct val="90000"/>
              </a:lnSpc>
              <a:spcAft>
                <a:spcPts val="600"/>
              </a:spcAft>
            </a:pPr>
            <a:r>
              <a:rPr lang="en-US" sz="4400" dirty="0"/>
              <a:t>https://askanthony.streamlit.app/</a:t>
            </a:r>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r>
              <a:rPr lang="en-US" sz="2100" dirty="0"/>
              <a:t>Or, you can download it yourself at:</a:t>
            </a:r>
          </a:p>
          <a:p>
            <a:pPr>
              <a:lnSpc>
                <a:spcPct val="90000"/>
              </a:lnSpc>
              <a:spcAft>
                <a:spcPts val="600"/>
              </a:spcAft>
            </a:pPr>
            <a:r>
              <a:rPr lang="en-US" sz="2500" dirty="0"/>
              <a:t>https://github.com/lordegraves/final_project_bootcamp.git</a:t>
            </a:r>
          </a:p>
        </p:txBody>
      </p:sp>
      <p:sp>
        <p:nvSpPr>
          <p:cNvPr id="2" name="Date Placeholder 1">
            <a:extLst>
              <a:ext uri="{FF2B5EF4-FFF2-40B4-BE49-F238E27FC236}">
                <a16:creationId xmlns:a16="http://schemas.microsoft.com/office/drawing/2014/main" id="{1F833371-4220-48C3-A3E1-5EA18D50C48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z="1200" cap="none" spc="0" dirty="0">
                <a:solidFill>
                  <a:prstClr val="black">
                    <a:tint val="75000"/>
                  </a:prstClr>
                </a:solidFill>
                <a:effectLst/>
                <a:latin typeface="Calibri" panose="020F0502020204030204"/>
              </a:rPr>
              <a:t>2024</a:t>
            </a:r>
          </a:p>
        </p:txBody>
      </p:sp>
      <p:pic>
        <p:nvPicPr>
          <p:cNvPr id="17" name="Picture Placeholder 16">
            <a:extLst>
              <a:ext uri="{FF2B5EF4-FFF2-40B4-BE49-F238E27FC236}">
                <a16:creationId xmlns:a16="http://schemas.microsoft.com/office/drawing/2014/main" id="{C22AFC99-B8B0-4D49-8242-D5D9E488CA02}"/>
              </a:ext>
            </a:extLst>
          </p:cNvPr>
          <p:cNvPicPr>
            <a:picLocks noGrp="1" noChangeAspect="1"/>
          </p:cNvPicPr>
          <p:nvPr>
            <p:ph type="pic" sz="quarter" idx="13"/>
          </p:nvPr>
        </p:nvPicPr>
        <p:blipFill>
          <a:blip r:embed="rId2"/>
          <a:srcRect t="151" b="1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Footer Placeholder 2">
            <a:extLst>
              <a:ext uri="{FF2B5EF4-FFF2-40B4-BE49-F238E27FC236}">
                <a16:creationId xmlns:a16="http://schemas.microsoft.com/office/drawing/2014/main" id="{43BCDDBD-4C85-4716-86C0-5D527FE8BBF0}"/>
              </a:ext>
            </a:extLst>
          </p:cNvPr>
          <p:cNvSpPr>
            <a:spLocks noGrp="1"/>
          </p:cNvSpPr>
          <p:nvPr>
            <p:ph type="ftr" sz="quarter" idx="11"/>
          </p:nvPr>
        </p:nvSpPr>
        <p:spPr>
          <a:xfrm>
            <a:off x="6248400" y="6356350"/>
            <a:ext cx="4114800" cy="365125"/>
          </a:xfrm>
        </p:spPr>
        <p:txBody>
          <a:bodyPr vert="horz" lIns="91440" tIns="45720" rIns="91440" bIns="45720" rtlCol="0" anchor="ctr">
            <a:normAutofit/>
          </a:bodyPr>
          <a:lstStyle/>
          <a:p>
            <a:pPr algn="l">
              <a:spcAft>
                <a:spcPts val="600"/>
              </a:spcAft>
              <a:defRPr/>
            </a:pPr>
            <a:r>
              <a:rPr lang="en-US" sz="1200" kern="1200" cap="none" spc="0" dirty="0">
                <a:solidFill>
                  <a:srgbClr val="FFFFFF"/>
                </a:solidFill>
                <a:effectLst/>
                <a:latin typeface="Calibri" panose="020F0502020204030204"/>
                <a:ea typeface="+mn-ea"/>
                <a:cs typeface="+mn-cs"/>
              </a:rPr>
              <a:t>Ask Anthony: Chat with your AI Bootcamp Instructor!</a:t>
            </a:r>
          </a:p>
        </p:txBody>
      </p:sp>
      <p:sp>
        <p:nvSpPr>
          <p:cNvPr id="4" name="Slide Number Placeholder 3">
            <a:extLst>
              <a:ext uri="{FF2B5EF4-FFF2-40B4-BE49-F238E27FC236}">
                <a16:creationId xmlns:a16="http://schemas.microsoft.com/office/drawing/2014/main" id="{6F496E66-3A4B-4617-8D7C-D91AD3541F15}"/>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rgbClr val="FFFFFF"/>
                </a:solidFill>
                <a:effectLst/>
                <a:latin typeface="Calibri" panose="020F0502020204030204"/>
              </a:rPr>
              <a:pPr>
                <a:spcAft>
                  <a:spcPts val="600"/>
                </a:spcAft>
                <a:defRPr/>
              </a:pPr>
              <a:t>12</a:t>
            </a:fld>
            <a:endParaRPr lang="en-US" sz="1200" cap="none" spc="0">
              <a:solidFill>
                <a:srgbClr val="FFFFFF"/>
              </a:solidFill>
              <a:effectLst/>
              <a:latin typeface="Calibri" panose="020F0502020204030204"/>
            </a:endParaRPr>
          </a:p>
        </p:txBody>
      </p:sp>
    </p:spTree>
    <p:extLst>
      <p:ext uri="{BB962C8B-B14F-4D97-AF65-F5344CB8AC3E}">
        <p14:creationId xmlns:p14="http://schemas.microsoft.com/office/powerpoint/2010/main" val="231856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838201" y="365125"/>
            <a:ext cx="3816095" cy="1938076"/>
          </a:xfrm>
        </p:spPr>
        <p:txBody>
          <a:bodyPr vert="horz" lIns="91440" tIns="45720" rIns="91440" bIns="45720" rtlCol="0" anchor="ctr">
            <a:normAutofit/>
          </a:bodyPr>
          <a:lstStyle/>
          <a:p>
            <a:r>
              <a:rPr lang="en-US" sz="4400" kern="1200">
                <a:solidFill>
                  <a:schemeClr val="tx1"/>
                </a:solidFill>
                <a:latin typeface="+mj-lt"/>
                <a:ea typeface="+mj-ea"/>
                <a:cs typeface="+mj-cs"/>
              </a:rPr>
              <a:t>Agenda</a:t>
            </a:r>
          </a:p>
        </p:txBody>
      </p:sp>
      <p:sp>
        <p:nvSpPr>
          <p:cNvPr id="8" name="Text Placeholder 7">
            <a:extLst>
              <a:ext uri="{FF2B5EF4-FFF2-40B4-BE49-F238E27FC236}">
                <a16:creationId xmlns:a16="http://schemas.microsoft.com/office/drawing/2014/main" id="{938E3964-EE54-4BDC-A0A3-DC7D197FFB5C}"/>
              </a:ext>
            </a:extLst>
          </p:cNvPr>
          <p:cNvSpPr>
            <a:spLocks noGrp="1"/>
          </p:cNvSpPr>
          <p:nvPr>
            <p:ph type="body" sz="quarter" idx="16"/>
          </p:nvPr>
        </p:nvSpPr>
        <p:spPr>
          <a:xfrm>
            <a:off x="838201" y="2482589"/>
            <a:ext cx="3816096" cy="3694373"/>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chemeClr val="tx1"/>
                </a:solidFill>
              </a:rPr>
              <a:t>Introduction​</a:t>
            </a:r>
          </a:p>
          <a:p>
            <a:pPr indent="-228600">
              <a:lnSpc>
                <a:spcPct val="90000"/>
              </a:lnSpc>
              <a:spcAft>
                <a:spcPts val="600"/>
              </a:spcAft>
              <a:buFont typeface="Arial" panose="020B0604020202020204" pitchFamily="34" charset="0"/>
              <a:buChar char="•"/>
            </a:pPr>
            <a:r>
              <a:rPr lang="en-US" dirty="0">
                <a:solidFill>
                  <a:schemeClr val="tx1"/>
                </a:solidFill>
              </a:rPr>
              <a:t>Our Team</a:t>
            </a:r>
          </a:p>
          <a:p>
            <a:pPr indent="-228600">
              <a:lnSpc>
                <a:spcPct val="90000"/>
              </a:lnSpc>
              <a:spcAft>
                <a:spcPts val="600"/>
              </a:spcAft>
              <a:buFont typeface="Arial" panose="020B0604020202020204" pitchFamily="34" charset="0"/>
              <a:buChar char="•"/>
            </a:pPr>
            <a:r>
              <a:rPr lang="en-US" dirty="0">
                <a:solidFill>
                  <a:schemeClr val="tx1"/>
                </a:solidFill>
              </a:rPr>
              <a:t>Primary goals​</a:t>
            </a:r>
          </a:p>
          <a:p>
            <a:pPr indent="-228600">
              <a:lnSpc>
                <a:spcPct val="90000"/>
              </a:lnSpc>
              <a:spcAft>
                <a:spcPts val="600"/>
              </a:spcAft>
              <a:buFont typeface="Arial" panose="020B0604020202020204" pitchFamily="34" charset="0"/>
              <a:buChar char="•"/>
            </a:pPr>
            <a:r>
              <a:rPr lang="en-US" dirty="0">
                <a:solidFill>
                  <a:schemeClr val="tx1"/>
                </a:solidFill>
              </a:rPr>
              <a:t>Data Processing</a:t>
            </a:r>
          </a:p>
          <a:p>
            <a:pPr indent="-228600">
              <a:lnSpc>
                <a:spcPct val="90000"/>
              </a:lnSpc>
              <a:spcAft>
                <a:spcPts val="600"/>
              </a:spcAft>
              <a:buFont typeface="Arial" panose="020B0604020202020204" pitchFamily="34" charset="0"/>
              <a:buChar char="•"/>
            </a:pPr>
            <a:r>
              <a:rPr lang="en-US" dirty="0">
                <a:solidFill>
                  <a:schemeClr val="tx1"/>
                </a:solidFill>
              </a:rPr>
              <a:t>Model Implementation</a:t>
            </a:r>
          </a:p>
          <a:p>
            <a:pPr indent="-228600">
              <a:lnSpc>
                <a:spcPct val="90000"/>
              </a:lnSpc>
              <a:spcAft>
                <a:spcPts val="600"/>
              </a:spcAft>
              <a:buFont typeface="Arial" panose="020B0604020202020204" pitchFamily="34" charset="0"/>
              <a:buChar char="•"/>
            </a:pPr>
            <a:r>
              <a:rPr lang="en-US" dirty="0">
                <a:solidFill>
                  <a:schemeClr val="tx1"/>
                </a:solidFill>
              </a:rPr>
              <a:t>Model Optimization </a:t>
            </a:r>
          </a:p>
          <a:p>
            <a:pPr indent="-228600">
              <a:lnSpc>
                <a:spcPct val="90000"/>
              </a:lnSpc>
              <a:spcAft>
                <a:spcPts val="600"/>
              </a:spcAft>
              <a:buFont typeface="Arial" panose="020B0604020202020204" pitchFamily="34" charset="0"/>
              <a:buChar char="•"/>
            </a:pPr>
            <a:r>
              <a:rPr lang="en-US" dirty="0">
                <a:solidFill>
                  <a:schemeClr val="tx1"/>
                </a:solidFill>
              </a:rPr>
              <a:t>User Interface</a:t>
            </a:r>
          </a:p>
          <a:p>
            <a:pPr indent="-228600">
              <a:lnSpc>
                <a:spcPct val="90000"/>
              </a:lnSpc>
              <a:spcAft>
                <a:spcPts val="600"/>
              </a:spcAft>
              <a:buFont typeface="Arial" panose="020B0604020202020204" pitchFamily="34" charset="0"/>
              <a:buChar char="•"/>
            </a:pPr>
            <a:r>
              <a:rPr lang="en-US" dirty="0">
                <a:solidFill>
                  <a:schemeClr val="tx1"/>
                </a:solidFill>
              </a:rPr>
              <a:t>Plan For Future Development</a:t>
            </a:r>
          </a:p>
          <a:p>
            <a:pPr indent="-228600">
              <a:lnSpc>
                <a:spcPct val="90000"/>
              </a:lnSpc>
              <a:spcAft>
                <a:spcPts val="600"/>
              </a:spcAft>
              <a:buFont typeface="Arial" panose="020B0604020202020204" pitchFamily="34" charset="0"/>
              <a:buChar char="•"/>
            </a:pPr>
            <a:r>
              <a:rPr lang="en-US" dirty="0">
                <a:solidFill>
                  <a:schemeClr val="tx1"/>
                </a:solidFill>
              </a:rPr>
              <a:t>Summary​</a:t>
            </a:r>
          </a:p>
        </p:txBody>
      </p:sp>
      <p:pic>
        <p:nvPicPr>
          <p:cNvPr id="37" name="Picture Placeholder 36" descr="A robot with a face">
            <a:extLst>
              <a:ext uri="{FF2B5EF4-FFF2-40B4-BE49-F238E27FC236}">
                <a16:creationId xmlns:a16="http://schemas.microsoft.com/office/drawing/2014/main" id="{1573DF6C-A3E4-4821-B550-4A14F71D3AA4}"/>
              </a:ext>
            </a:extLst>
          </p:cNvPr>
          <p:cNvPicPr>
            <a:picLocks noGrp="1" noChangeAspect="1"/>
          </p:cNvPicPr>
          <p:nvPr>
            <p:ph type="pic" sz="quarter" idx="14"/>
          </p:nvPr>
        </p:nvPicPr>
        <p:blipFill rotWithShape="1">
          <a:blip r:embed="rId2"/>
          <a:srcRect t="21881" r="-1" b="5699"/>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sp>
        <p:nvSpPr>
          <p:cNvPr id="2" name="Date Placeholder 1">
            <a:extLst>
              <a:ext uri="{FF2B5EF4-FFF2-40B4-BE49-F238E27FC236}">
                <a16:creationId xmlns:a16="http://schemas.microsoft.com/office/drawing/2014/main" id="{C15C08D0-D6EE-4AF3-849A-12E064512A9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sz="1200"/>
              <a:t>2024</a:t>
            </a:r>
          </a:p>
        </p:txBody>
      </p:sp>
      <p:pic>
        <p:nvPicPr>
          <p:cNvPr id="31" name="Picture Placeholder 30" descr="Abstract background of mesh">
            <a:extLst>
              <a:ext uri="{FF2B5EF4-FFF2-40B4-BE49-F238E27FC236}">
                <a16:creationId xmlns:a16="http://schemas.microsoft.com/office/drawing/2014/main" id="{8B396EA2-87A9-49C1-BCCC-F8C1867D92AB}"/>
              </a:ext>
            </a:extLst>
          </p:cNvPr>
          <p:cNvPicPr>
            <a:picLocks noGrp="1" noChangeAspect="1"/>
          </p:cNvPicPr>
          <p:nvPr>
            <p:ph type="pic" sz="quarter" idx="13"/>
          </p:nvPr>
        </p:nvPicPr>
        <p:blipFill rotWithShape="1">
          <a:blip r:embed="rId3"/>
          <a:srcRect b="38750"/>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3" name="Footer Placeholder 2">
            <a:extLst>
              <a:ext uri="{FF2B5EF4-FFF2-40B4-BE49-F238E27FC236}">
                <a16:creationId xmlns:a16="http://schemas.microsoft.com/office/drawing/2014/main" id="{6CCBF0FB-0046-4D3C-AC29-2382CF05B6D1}"/>
              </a:ext>
            </a:extLst>
          </p:cNvPr>
          <p:cNvSpPr>
            <a:spLocks noGrp="1"/>
          </p:cNvSpPr>
          <p:nvPr>
            <p:ph type="ftr" sz="quarter" idx="11"/>
          </p:nvPr>
        </p:nvSpPr>
        <p:spPr>
          <a:xfrm>
            <a:off x="6516985" y="6356350"/>
            <a:ext cx="4114800" cy="365125"/>
          </a:xfrm>
        </p:spPr>
        <p:txBody>
          <a:bodyPr vert="horz" lIns="91440" tIns="45720" rIns="91440" bIns="45720" rtlCol="0" anchor="ctr">
            <a:normAutofit/>
          </a:bodyPr>
          <a:lstStyle/>
          <a:p>
            <a:pPr algn="l">
              <a:spcAft>
                <a:spcPts val="600"/>
              </a:spcAft>
            </a:pPr>
            <a:r>
              <a:rPr lang="en-US" sz="1200" kern="1200">
                <a:solidFill>
                  <a:srgbClr val="FFFFFF"/>
                </a:solidFill>
                <a:latin typeface="+mn-lt"/>
                <a:ea typeface="+mn-ea"/>
                <a:cs typeface="+mn-cs"/>
              </a:rPr>
              <a:t>Replicating Anthony</a:t>
            </a:r>
          </a:p>
        </p:txBody>
      </p:sp>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F91729D4-A164-47A3-830D-E792BCE699E4}" type="slidenum">
              <a:rPr lang="en-US" sz="1200">
                <a:solidFill>
                  <a:srgbClr val="FFFFFF"/>
                </a:solidFill>
              </a:rPr>
              <a:pPr>
                <a:spcAft>
                  <a:spcPts val="600"/>
                </a:spcAft>
              </a:pPr>
              <a:t>2</a:t>
            </a:fld>
            <a:endParaRPr lang="en-US" sz="1200">
              <a:solidFill>
                <a:srgbClr val="FFFFFF"/>
              </a:solidFill>
            </a:endParaRPr>
          </a:p>
        </p:txBody>
      </p:sp>
    </p:spTree>
    <p:extLst>
      <p:ext uri="{BB962C8B-B14F-4D97-AF65-F5344CB8AC3E}">
        <p14:creationId xmlns:p14="http://schemas.microsoft.com/office/powerpoint/2010/main" val="206004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a:extLst>
              <a:ext uri="{FF2B5EF4-FFF2-40B4-BE49-F238E27FC236}">
                <a16:creationId xmlns:a16="http://schemas.microsoft.com/office/drawing/2014/main" id="{05C9BC75-0FE2-430C-A627-D6478EDBAACA}"/>
              </a:ext>
            </a:extLst>
          </p:cNvPr>
          <p:cNvSpPr>
            <a:spLocks noGrp="1"/>
          </p:cNvSpPr>
          <p:nvPr>
            <p:ph type="title"/>
          </p:nvPr>
        </p:nvSpPr>
        <p:spPr>
          <a:xfrm>
            <a:off x="999846" y="1487527"/>
            <a:ext cx="2581554" cy="1325563"/>
          </a:xfrm>
        </p:spPr>
        <p:txBody>
          <a:bodyPr/>
          <a:lstStyle/>
          <a:p>
            <a:r>
              <a:rPr lang="en-US" dirty="0"/>
              <a:t>Our Team</a:t>
            </a:r>
          </a:p>
        </p:txBody>
      </p:sp>
      <p:pic>
        <p:nvPicPr>
          <p:cNvPr id="37" name="Picture Placeholder 36">
            <a:extLst>
              <a:ext uri="{FF2B5EF4-FFF2-40B4-BE49-F238E27FC236}">
                <a16:creationId xmlns:a16="http://schemas.microsoft.com/office/drawing/2014/main" id="{98F474B4-9A01-431B-89C4-795F0E8E300B}"/>
              </a:ext>
            </a:extLst>
          </p:cNvPr>
          <p:cNvPicPr>
            <a:picLocks noGrp="1" noChangeAspect="1"/>
          </p:cNvPicPr>
          <p:nvPr>
            <p:ph type="pic" sz="quarter" idx="23"/>
          </p:nvPr>
        </p:nvPicPr>
        <p:blipFill>
          <a:blip r:embed="rId2"/>
          <a:srcRect t="24184" b="24184"/>
          <a:stretch/>
        </p:blipFill>
        <p:spPr>
          <a:xfrm>
            <a:off x="4793630" y="677419"/>
            <a:ext cx="2357652" cy="1622425"/>
          </a:xfrm>
        </p:spPr>
      </p:pic>
      <p:sp>
        <p:nvSpPr>
          <p:cNvPr id="24" name="Text Placeholder 23">
            <a:extLst>
              <a:ext uri="{FF2B5EF4-FFF2-40B4-BE49-F238E27FC236}">
                <a16:creationId xmlns:a16="http://schemas.microsoft.com/office/drawing/2014/main" id="{1A2623C5-D11D-478D-89FB-08576F6F146C}"/>
              </a:ext>
            </a:extLst>
          </p:cNvPr>
          <p:cNvSpPr>
            <a:spLocks noGrp="1"/>
          </p:cNvSpPr>
          <p:nvPr>
            <p:ph type="body" sz="quarter" idx="24"/>
          </p:nvPr>
        </p:nvSpPr>
        <p:spPr>
          <a:xfrm>
            <a:off x="4793628" y="2299842"/>
            <a:ext cx="2357652" cy="475149"/>
          </a:xfrm>
        </p:spPr>
        <p:txBody>
          <a:bodyPr/>
          <a:lstStyle/>
          <a:p>
            <a:r>
              <a:rPr lang="en-US" dirty="0"/>
              <a:t>Clayton Graves​​</a:t>
            </a:r>
          </a:p>
        </p:txBody>
      </p:sp>
      <p:sp>
        <p:nvSpPr>
          <p:cNvPr id="25" name="Text Placeholder 24">
            <a:extLst>
              <a:ext uri="{FF2B5EF4-FFF2-40B4-BE49-F238E27FC236}">
                <a16:creationId xmlns:a16="http://schemas.microsoft.com/office/drawing/2014/main" id="{786ED0BB-76F0-475B-B4E0-105C68BFC78E}"/>
              </a:ext>
            </a:extLst>
          </p:cNvPr>
          <p:cNvSpPr>
            <a:spLocks noGrp="1"/>
          </p:cNvSpPr>
          <p:nvPr>
            <p:ph type="body" sz="quarter" idx="25"/>
          </p:nvPr>
        </p:nvSpPr>
        <p:spPr>
          <a:xfrm>
            <a:off x="4793628" y="2774990"/>
            <a:ext cx="2357652" cy="475147"/>
          </a:xfrm>
        </p:spPr>
        <p:txBody>
          <a:bodyPr/>
          <a:lstStyle/>
          <a:p>
            <a:r>
              <a:rPr lang="en-US" dirty="0"/>
              <a:t>Data Processing and Presentation</a:t>
            </a:r>
          </a:p>
        </p:txBody>
      </p:sp>
      <p:pic>
        <p:nvPicPr>
          <p:cNvPr id="41" name="Picture Placeholder 40">
            <a:extLst>
              <a:ext uri="{FF2B5EF4-FFF2-40B4-BE49-F238E27FC236}">
                <a16:creationId xmlns:a16="http://schemas.microsoft.com/office/drawing/2014/main" id="{7F1F5F87-7338-4240-8180-E6BC090EB76C}"/>
              </a:ext>
            </a:extLst>
          </p:cNvPr>
          <p:cNvPicPr>
            <a:picLocks noGrp="1" noChangeAspect="1"/>
          </p:cNvPicPr>
          <p:nvPr>
            <p:ph type="pic" sz="quarter" idx="26"/>
          </p:nvPr>
        </p:nvPicPr>
        <p:blipFill>
          <a:blip r:embed="rId3"/>
          <a:srcRect t="24194" b="24194"/>
          <a:stretch/>
        </p:blipFill>
        <p:spPr>
          <a:xfrm>
            <a:off x="7431774" y="677419"/>
            <a:ext cx="2357652" cy="1622425"/>
          </a:xfrm>
        </p:spPr>
      </p:pic>
      <p:sp>
        <p:nvSpPr>
          <p:cNvPr id="14" name="Text Placeholder 13">
            <a:extLst>
              <a:ext uri="{FF2B5EF4-FFF2-40B4-BE49-F238E27FC236}">
                <a16:creationId xmlns:a16="http://schemas.microsoft.com/office/drawing/2014/main" id="{D9036395-3643-4D4E-95D7-0B29D19C01DB}"/>
              </a:ext>
            </a:extLst>
          </p:cNvPr>
          <p:cNvSpPr>
            <a:spLocks noGrp="1"/>
          </p:cNvSpPr>
          <p:nvPr>
            <p:ph type="body" sz="quarter" idx="27"/>
          </p:nvPr>
        </p:nvSpPr>
        <p:spPr>
          <a:xfrm>
            <a:off x="7431772" y="2299842"/>
            <a:ext cx="2357652" cy="475149"/>
          </a:xfrm>
        </p:spPr>
        <p:txBody>
          <a:bodyPr/>
          <a:lstStyle/>
          <a:p>
            <a:r>
              <a:rPr lang="en-US" dirty="0"/>
              <a:t>Derek </a:t>
            </a:r>
            <a:r>
              <a:rPr lang="en-US" dirty="0" err="1"/>
              <a:t>Rikke</a:t>
            </a:r>
            <a:endParaRPr lang="en-US" dirty="0"/>
          </a:p>
        </p:txBody>
      </p:sp>
      <p:sp>
        <p:nvSpPr>
          <p:cNvPr id="15" name="Text Placeholder 14">
            <a:extLst>
              <a:ext uri="{FF2B5EF4-FFF2-40B4-BE49-F238E27FC236}">
                <a16:creationId xmlns:a16="http://schemas.microsoft.com/office/drawing/2014/main" id="{99BE8D49-F053-400B-ADDC-743712E28E1D}"/>
              </a:ext>
            </a:extLst>
          </p:cNvPr>
          <p:cNvSpPr>
            <a:spLocks noGrp="1"/>
          </p:cNvSpPr>
          <p:nvPr>
            <p:ph type="body" sz="quarter" idx="28"/>
          </p:nvPr>
        </p:nvSpPr>
        <p:spPr>
          <a:xfrm>
            <a:off x="7431772" y="2774990"/>
            <a:ext cx="2357652" cy="475147"/>
          </a:xfrm>
        </p:spPr>
        <p:txBody>
          <a:bodyPr/>
          <a:lstStyle/>
          <a:p>
            <a:r>
              <a:rPr lang="en-US" dirty="0"/>
              <a:t>Model Implementation and Optimization</a:t>
            </a:r>
          </a:p>
        </p:txBody>
      </p:sp>
      <p:pic>
        <p:nvPicPr>
          <p:cNvPr id="45" name="Picture Placeholder 44">
            <a:extLst>
              <a:ext uri="{FF2B5EF4-FFF2-40B4-BE49-F238E27FC236}">
                <a16:creationId xmlns:a16="http://schemas.microsoft.com/office/drawing/2014/main" id="{8B9B6C09-FCDF-4E23-A547-770F467C172C}"/>
              </a:ext>
            </a:extLst>
          </p:cNvPr>
          <p:cNvPicPr>
            <a:picLocks noGrp="1" noChangeAspect="1"/>
          </p:cNvPicPr>
          <p:nvPr>
            <p:ph type="pic" sz="quarter" idx="32"/>
          </p:nvPr>
        </p:nvPicPr>
        <p:blipFill>
          <a:blip r:embed="rId4"/>
          <a:srcRect t="2246" b="2246"/>
          <a:stretch/>
        </p:blipFill>
        <p:spPr>
          <a:xfrm>
            <a:off x="4793630" y="3250138"/>
            <a:ext cx="2357652" cy="1622425"/>
          </a:xfrm>
        </p:spPr>
      </p:pic>
      <p:sp>
        <p:nvSpPr>
          <p:cNvPr id="17" name="Text Placeholder 16">
            <a:extLst>
              <a:ext uri="{FF2B5EF4-FFF2-40B4-BE49-F238E27FC236}">
                <a16:creationId xmlns:a16="http://schemas.microsoft.com/office/drawing/2014/main" id="{AE59AABC-71C8-470C-A122-9A1E2B97CB7A}"/>
              </a:ext>
            </a:extLst>
          </p:cNvPr>
          <p:cNvSpPr>
            <a:spLocks noGrp="1"/>
          </p:cNvSpPr>
          <p:nvPr>
            <p:ph type="body" sz="quarter" idx="33"/>
          </p:nvPr>
        </p:nvSpPr>
        <p:spPr>
          <a:xfrm>
            <a:off x="4793628" y="4872561"/>
            <a:ext cx="2357652" cy="475149"/>
          </a:xfrm>
        </p:spPr>
        <p:txBody>
          <a:bodyPr/>
          <a:lstStyle/>
          <a:p>
            <a:r>
              <a:rPr lang="en-US" dirty="0"/>
              <a:t>Rodney Simba </a:t>
            </a:r>
            <a:r>
              <a:rPr lang="en-US" dirty="0" err="1"/>
              <a:t>Masarirambi</a:t>
            </a:r>
            <a:endParaRPr lang="en-US" dirty="0"/>
          </a:p>
        </p:txBody>
      </p:sp>
      <p:sp>
        <p:nvSpPr>
          <p:cNvPr id="18" name="Text Placeholder 17">
            <a:extLst>
              <a:ext uri="{FF2B5EF4-FFF2-40B4-BE49-F238E27FC236}">
                <a16:creationId xmlns:a16="http://schemas.microsoft.com/office/drawing/2014/main" id="{E96617D7-0697-4087-A9EF-D77EB2564E83}"/>
              </a:ext>
            </a:extLst>
          </p:cNvPr>
          <p:cNvSpPr>
            <a:spLocks noGrp="1"/>
          </p:cNvSpPr>
          <p:nvPr>
            <p:ph type="body" sz="quarter" idx="34"/>
          </p:nvPr>
        </p:nvSpPr>
        <p:spPr>
          <a:xfrm>
            <a:off x="4793628" y="5347709"/>
            <a:ext cx="2357652" cy="475147"/>
          </a:xfrm>
        </p:spPr>
        <p:txBody>
          <a:bodyPr/>
          <a:lstStyle/>
          <a:p>
            <a:r>
              <a:rPr lang="en-US" dirty="0"/>
              <a:t>User Interface</a:t>
            </a:r>
          </a:p>
        </p:txBody>
      </p:sp>
      <p:pic>
        <p:nvPicPr>
          <p:cNvPr id="49" name="Picture Placeholder 48">
            <a:extLst>
              <a:ext uri="{FF2B5EF4-FFF2-40B4-BE49-F238E27FC236}">
                <a16:creationId xmlns:a16="http://schemas.microsoft.com/office/drawing/2014/main" id="{B12E7790-F92D-4BF7-A243-ECD017E4E0FE}"/>
              </a:ext>
            </a:extLst>
          </p:cNvPr>
          <p:cNvPicPr>
            <a:picLocks noGrp="1" noChangeAspect="1"/>
          </p:cNvPicPr>
          <p:nvPr>
            <p:ph type="pic" sz="quarter" idx="35"/>
          </p:nvPr>
        </p:nvPicPr>
        <p:blipFill>
          <a:blip r:embed="rId5"/>
          <a:srcRect t="15592" b="15592"/>
          <a:stretch/>
        </p:blipFill>
        <p:spPr>
          <a:xfrm>
            <a:off x="7431774" y="3250138"/>
            <a:ext cx="2357652" cy="1622425"/>
          </a:xfrm>
        </p:spPr>
      </p:pic>
      <p:sp>
        <p:nvSpPr>
          <p:cNvPr id="20" name="Text Placeholder 19">
            <a:extLst>
              <a:ext uri="{FF2B5EF4-FFF2-40B4-BE49-F238E27FC236}">
                <a16:creationId xmlns:a16="http://schemas.microsoft.com/office/drawing/2014/main" id="{FEAF3F61-C6CA-4894-9AFA-02FDB66099C9}"/>
              </a:ext>
            </a:extLst>
          </p:cNvPr>
          <p:cNvSpPr>
            <a:spLocks noGrp="1"/>
          </p:cNvSpPr>
          <p:nvPr>
            <p:ph type="body" sz="quarter" idx="36"/>
          </p:nvPr>
        </p:nvSpPr>
        <p:spPr>
          <a:xfrm>
            <a:off x="7431772" y="4872561"/>
            <a:ext cx="2357652" cy="475149"/>
          </a:xfrm>
        </p:spPr>
        <p:txBody>
          <a:bodyPr/>
          <a:lstStyle/>
          <a:p>
            <a:r>
              <a:rPr lang="en-US" dirty="0"/>
              <a:t>Anthony Taylor​</a:t>
            </a:r>
          </a:p>
        </p:txBody>
      </p:sp>
      <p:sp>
        <p:nvSpPr>
          <p:cNvPr id="21" name="Text Placeholder 20">
            <a:extLst>
              <a:ext uri="{FF2B5EF4-FFF2-40B4-BE49-F238E27FC236}">
                <a16:creationId xmlns:a16="http://schemas.microsoft.com/office/drawing/2014/main" id="{CB4E3F3B-E173-4213-A472-5B258F0311F0}"/>
              </a:ext>
            </a:extLst>
          </p:cNvPr>
          <p:cNvSpPr>
            <a:spLocks noGrp="1"/>
          </p:cNvSpPr>
          <p:nvPr>
            <p:ph type="body" sz="quarter" idx="37"/>
          </p:nvPr>
        </p:nvSpPr>
        <p:spPr>
          <a:xfrm>
            <a:off x="7431772" y="5347709"/>
            <a:ext cx="2357652" cy="475147"/>
          </a:xfrm>
        </p:spPr>
        <p:txBody>
          <a:bodyPr/>
          <a:lstStyle/>
          <a:p>
            <a:r>
              <a:rPr lang="en-US" dirty="0"/>
              <a:t>Instructor and Inspiration​</a:t>
            </a:r>
          </a:p>
        </p:txBody>
      </p:sp>
      <p:sp>
        <p:nvSpPr>
          <p:cNvPr id="2" name="Date Placeholder 1">
            <a:extLst>
              <a:ext uri="{FF2B5EF4-FFF2-40B4-BE49-F238E27FC236}">
                <a16:creationId xmlns:a16="http://schemas.microsoft.com/office/drawing/2014/main" id="{30815B40-F4C8-4775-A47D-043A57A15E97}"/>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6AFFF1F2-E21B-46B2-9043-3A2FD77DBA35}"/>
              </a:ext>
            </a:extLst>
          </p:cNvPr>
          <p:cNvSpPr>
            <a:spLocks noGrp="1"/>
          </p:cNvSpPr>
          <p:nvPr>
            <p:ph type="ftr" sz="quarter" idx="11"/>
          </p:nvPr>
        </p:nvSpPr>
        <p:spPr>
          <a:xfrm>
            <a:off x="4038600" y="6356350"/>
            <a:ext cx="4114800" cy="365125"/>
          </a:xfrm>
        </p:spPr>
        <p:txBody>
          <a:bodyPr/>
          <a:lstStyle/>
          <a:p>
            <a:r>
              <a:rPr lang="en-US" dirty="0"/>
              <a:t>Ask Anthony: Chat with your AI Bootcamp Instructor!</a:t>
            </a:r>
          </a:p>
        </p:txBody>
      </p:sp>
      <p:sp>
        <p:nvSpPr>
          <p:cNvPr id="4" name="Slide Number Placeholder 3">
            <a:extLst>
              <a:ext uri="{FF2B5EF4-FFF2-40B4-BE49-F238E27FC236}">
                <a16:creationId xmlns:a16="http://schemas.microsoft.com/office/drawing/2014/main" id="{56A610E7-14D9-43B1-A0E2-CFD8D5311964}"/>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3</a:t>
            </a:fld>
            <a:endParaRPr lang="en-US" dirty="0"/>
          </a:p>
        </p:txBody>
      </p:sp>
    </p:spTree>
    <p:extLst>
      <p:ext uri="{BB962C8B-B14F-4D97-AF65-F5344CB8AC3E}">
        <p14:creationId xmlns:p14="http://schemas.microsoft.com/office/powerpoint/2010/main" val="1941567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stronaut in a spacesuit in a white futuristic tunnel">
            <a:extLst>
              <a:ext uri="{FF2B5EF4-FFF2-40B4-BE49-F238E27FC236}">
                <a16:creationId xmlns:a16="http://schemas.microsoft.com/office/drawing/2014/main" id="{22E34CE8-EDAD-4F1F-B483-DB47EDF53E66}"/>
              </a:ext>
            </a:extLst>
          </p:cNvPr>
          <p:cNvPicPr>
            <a:picLocks noGrp="1" noChangeAspect="1"/>
          </p:cNvPicPr>
          <p:nvPr>
            <p:ph type="pic" sz="quarter" idx="13"/>
          </p:nvPr>
        </p:nvPicPr>
        <p:blipFill rotWithShape="1">
          <a:blip r:embed="rId2"/>
          <a:srcRect l="5884" r="-1" b="-1"/>
          <a:stretch/>
        </p:blipFill>
        <p:spPr>
          <a:xfrm>
            <a:off x="2522358" y="10"/>
            <a:ext cx="9669642" cy="6857990"/>
          </a:xfrm>
          <a:prstGeom prst="rect">
            <a:avLst/>
          </a:prstGeom>
        </p:spPr>
      </p:pic>
      <p:sp>
        <p:nvSpPr>
          <p:cNvPr id="59" name="Rectangle 5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E8D036FB-049F-42B9-8221-9EAE4768947B}"/>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3700">
                <a:solidFill>
                  <a:schemeClr val="tx1"/>
                </a:solidFill>
              </a:rPr>
              <a:t>Introduction</a:t>
            </a:r>
          </a:p>
        </p:txBody>
      </p:sp>
      <p:sp>
        <p:nvSpPr>
          <p:cNvPr id="7" name="Text Placeholder 6">
            <a:extLst>
              <a:ext uri="{FF2B5EF4-FFF2-40B4-BE49-F238E27FC236}">
                <a16:creationId xmlns:a16="http://schemas.microsoft.com/office/drawing/2014/main" id="{C558E8B1-0215-4BC8-AF46-4F9A87F2AEF8}"/>
              </a:ext>
            </a:extLst>
          </p:cNvPr>
          <p:cNvSpPr>
            <a:spLocks noGrp="1"/>
          </p:cNvSpPr>
          <p:nvPr>
            <p:ph type="body" sz="quarter" idx="15"/>
          </p:nvPr>
        </p:nvSpPr>
        <p:spPr>
          <a:xfrm>
            <a:off x="838200" y="2434201"/>
            <a:ext cx="3822189" cy="3742762"/>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a:t>Our Last Hurrah: Leaving a Legacy!</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For our final project, we're aiming big: to leave a lasting impact on the class and secure our place in data science history. We're crafting something special that'll keep the knowledge flowing long after we've moved on. And guess what? We're taking Anthony with us! Let's make this journey one for the books!</a:t>
            </a:r>
          </a:p>
        </p:txBody>
      </p:sp>
      <p:sp>
        <p:nvSpPr>
          <p:cNvPr id="2" name="Date Placeholder 1">
            <a:extLst>
              <a:ext uri="{FF2B5EF4-FFF2-40B4-BE49-F238E27FC236}">
                <a16:creationId xmlns:a16="http://schemas.microsoft.com/office/drawing/2014/main" id="{3C42074A-2A66-40C8-BA9E-4C97B6C2C81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z="1200" dirty="0">
                <a:solidFill>
                  <a:schemeClr val="tx1"/>
                </a:solidFill>
                <a:latin typeface="+mj-lt"/>
                <a:ea typeface="+mj-ea"/>
                <a:cs typeface="+mj-cs"/>
              </a:rPr>
              <a:t>2024</a:t>
            </a:r>
          </a:p>
        </p:txBody>
      </p:sp>
      <p:sp>
        <p:nvSpPr>
          <p:cNvPr id="3" name="Footer Placeholder 2">
            <a:extLst>
              <a:ext uri="{FF2B5EF4-FFF2-40B4-BE49-F238E27FC236}">
                <a16:creationId xmlns:a16="http://schemas.microsoft.com/office/drawing/2014/main" id="{05035BF3-F379-4230-ADAD-0D67A84DAD9A}"/>
              </a:ext>
            </a:extLst>
          </p:cNvPr>
          <p:cNvSpPr>
            <a:spLocks noGrp="1"/>
          </p:cNvSpPr>
          <p:nvPr>
            <p:ph type="ftr" sz="quarter" idx="11"/>
          </p:nvPr>
        </p:nvSpPr>
        <p:spPr>
          <a:xfrm>
            <a:off x="4038600" y="6356350"/>
            <a:ext cx="4114800" cy="365125"/>
          </a:xfrm>
        </p:spPr>
        <p:txBody>
          <a:bodyPr vert="horz" lIns="91440" tIns="45720" rIns="91440" bIns="45720" rtlCol="0" anchor="ctr">
            <a:normAutofit fontScale="85000" lnSpcReduction="20000"/>
          </a:bodyPr>
          <a:lstStyle/>
          <a:p>
            <a:pPr>
              <a:spcAft>
                <a:spcPts val="600"/>
              </a:spcAft>
              <a:defRPr/>
            </a:pPr>
            <a:r>
              <a:rPr lang="en-US" sz="1200" dirty="0">
                <a:solidFill>
                  <a:schemeClr val="tx1"/>
                </a:solidFill>
                <a:latin typeface="+mj-lt"/>
                <a:ea typeface="+mj-ea"/>
                <a:cs typeface="+mj-cs"/>
              </a:rPr>
              <a:t>Ask Anthony: Chat with your AI Bootcamp Instructor!</a:t>
            </a:r>
          </a:p>
        </p:txBody>
      </p:sp>
      <p:sp>
        <p:nvSpPr>
          <p:cNvPr id="4" name="Slide Number Placeholder 3">
            <a:extLst>
              <a:ext uri="{FF2B5EF4-FFF2-40B4-BE49-F238E27FC236}">
                <a16:creationId xmlns:a16="http://schemas.microsoft.com/office/drawing/2014/main" id="{38202679-6595-4663-A854-969937BBAD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rgbClr val="FFFFFF"/>
                </a:solidFill>
                <a:latin typeface="Calibri" panose="020F0502020204030204"/>
              </a:rPr>
              <a:pPr>
                <a:spcAft>
                  <a:spcPts val="600"/>
                </a:spcAft>
                <a:defRPr/>
              </a:pPr>
              <a:t>4</a:t>
            </a:fld>
            <a:endParaRPr lang="en-US" sz="1200" cap="none" spc="0">
              <a:solidFill>
                <a:srgbClr val="FFFFFF"/>
              </a:solidFill>
              <a:latin typeface="Calibri" panose="020F0502020204030204"/>
            </a:endParaRPr>
          </a:p>
        </p:txBody>
      </p:sp>
      <p:sp>
        <p:nvSpPr>
          <p:cNvPr id="52" name="Rectangle 51">
            <a:extLst>
              <a:ext uri="{FF2B5EF4-FFF2-40B4-BE49-F238E27FC236}">
                <a16:creationId xmlns:a16="http://schemas.microsoft.com/office/drawing/2014/main" id="{CB5CC355-F6A6-4B5D-BE90-7C2313A8123B}"/>
              </a:ext>
              <a:ext uri="{C183D7F6-B498-43B3-948B-1728B52AA6E4}">
                <adec:decorative xmlns:adec="http://schemas.microsoft.com/office/drawing/2017/decorative" val="1"/>
              </a:ext>
            </a:extLst>
          </p:cNvPr>
          <p:cNvSpPr/>
          <p:nvPr/>
        </p:nvSpPr>
        <p:spPr>
          <a:xfrm>
            <a:off x="1720850" y="0"/>
            <a:ext cx="2349500" cy="9937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9905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23">
            <a:extLst>
              <a:ext uri="{FF2B5EF4-FFF2-40B4-BE49-F238E27FC236}">
                <a16:creationId xmlns:a16="http://schemas.microsoft.com/office/drawing/2014/main" id="{3413C595-4D01-4997-9A0A-E7606687AB79}"/>
              </a:ext>
            </a:extLst>
          </p:cNvPr>
          <p:cNvSpPr>
            <a:spLocks noGrp="1"/>
          </p:cNvSpPr>
          <p:nvPr>
            <p:ph type="title"/>
          </p:nvPr>
        </p:nvSpPr>
        <p:spPr>
          <a:xfrm>
            <a:off x="8115993" y="0"/>
            <a:ext cx="3887585" cy="2380681"/>
          </a:xfrm>
        </p:spPr>
        <p:txBody>
          <a:bodyPr vert="horz" lIns="91440" tIns="45720" rIns="91440" bIns="45720" rtlCol="0" anchor="b">
            <a:normAutofit/>
          </a:bodyPr>
          <a:lstStyle/>
          <a:p>
            <a:pPr algn="ctr"/>
            <a:r>
              <a:rPr lang="en-US" sz="3600">
                <a:solidFill>
                  <a:schemeClr val="tx1">
                    <a:lumMod val="85000"/>
                    <a:lumOff val="15000"/>
                  </a:schemeClr>
                </a:solidFill>
              </a:rPr>
              <a:t>Primary Goals</a:t>
            </a:r>
          </a:p>
        </p:txBody>
      </p:sp>
      <p:sp>
        <p:nvSpPr>
          <p:cNvPr id="16" name="Text Placeholder 15">
            <a:extLst>
              <a:ext uri="{FF2B5EF4-FFF2-40B4-BE49-F238E27FC236}">
                <a16:creationId xmlns:a16="http://schemas.microsoft.com/office/drawing/2014/main" id="{D7D3E7A5-4BD8-44AD-B116-D2CED7043DD7}"/>
              </a:ext>
            </a:extLst>
          </p:cNvPr>
          <p:cNvSpPr>
            <a:spLocks noGrp="1"/>
          </p:cNvSpPr>
          <p:nvPr>
            <p:ph type="body" sz="quarter" idx="16"/>
          </p:nvPr>
        </p:nvSpPr>
        <p:spPr>
          <a:xfrm>
            <a:off x="8115992" y="2574778"/>
            <a:ext cx="3887586" cy="4035027"/>
          </a:xfrm>
        </p:spPr>
        <p:txBody>
          <a:bodyPr vert="horz" lIns="91440" tIns="45720" rIns="91440" bIns="45720" rtlCol="0" anchor="t">
            <a:normAutofit fontScale="92500" lnSpcReduction="10000"/>
          </a:bodyPr>
          <a:lstStyle/>
          <a:p>
            <a:pPr>
              <a:spcBef>
                <a:spcPts val="0"/>
              </a:spcBef>
            </a:pPr>
            <a:r>
              <a:rPr lang="en-US" sz="1400" b="1" dirty="0">
                <a:solidFill>
                  <a:schemeClr val="tx1">
                    <a:lumMod val="85000"/>
                    <a:lumOff val="15000"/>
                  </a:schemeClr>
                </a:solidFill>
                <a:latin typeface="+mn-lt"/>
              </a:rPr>
              <a:t>Brains Behind the Bot:</a:t>
            </a:r>
          </a:p>
          <a:p>
            <a:pPr>
              <a:spcBef>
                <a:spcPts val="0"/>
              </a:spcBef>
            </a:pPr>
            <a:r>
              <a:rPr lang="en-US" sz="1050" dirty="0">
                <a:solidFill>
                  <a:schemeClr val="tx1">
                    <a:lumMod val="85000"/>
                    <a:lumOff val="15000"/>
                  </a:schemeClr>
                </a:solidFill>
                <a:latin typeface="+mn-lt"/>
              </a:rPr>
              <a:t>Craft a chatbot that’s not just any chatbot – Its your own virtual TA!</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The Knowledge Nexus: </a:t>
            </a:r>
          </a:p>
          <a:p>
            <a:pPr>
              <a:spcBef>
                <a:spcPts val="0"/>
              </a:spcBef>
            </a:pPr>
            <a:r>
              <a:rPr lang="en-US" sz="1050" dirty="0">
                <a:solidFill>
                  <a:schemeClr val="tx1">
                    <a:lumMod val="85000"/>
                    <a:lumOff val="15000"/>
                  </a:schemeClr>
                </a:solidFill>
                <a:latin typeface="+mn-lt"/>
              </a:rPr>
              <a:t>Equip our model with the full arsenal: class codes, slide decks, and lecture transcripts. It’s the ultimate knowledge hub at your fingertips! </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Guidance Guru: </a:t>
            </a:r>
          </a:p>
          <a:p>
            <a:pPr>
              <a:spcBef>
                <a:spcPts val="0"/>
              </a:spcBef>
            </a:pPr>
            <a:r>
              <a:rPr lang="en-US" sz="1050" dirty="0">
                <a:solidFill>
                  <a:schemeClr val="tx1">
                    <a:lumMod val="85000"/>
                    <a:lumOff val="15000"/>
                  </a:schemeClr>
                </a:solidFill>
                <a:latin typeface="+mn-lt"/>
              </a:rPr>
              <a:t>Need more info? No problem! Our model’s got your back, guiding you straight to the juiciest lesson tidbits and notes for deeper dives.</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Sleek and Snazzy: </a:t>
            </a:r>
          </a:p>
          <a:p>
            <a:pPr>
              <a:spcBef>
                <a:spcPts val="0"/>
              </a:spcBef>
            </a:pPr>
            <a:r>
              <a:rPr lang="en-US" sz="1050" dirty="0">
                <a:solidFill>
                  <a:schemeClr val="tx1">
                    <a:lumMod val="85000"/>
                    <a:lumOff val="15000"/>
                  </a:schemeClr>
                </a:solidFill>
                <a:latin typeface="+mn-lt"/>
              </a:rPr>
              <a:t>Say goodbye to clunky interfaces! We’re designing a sleek, intuitive and easy to use interface.</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File Finding Magic: </a:t>
            </a:r>
          </a:p>
          <a:p>
            <a:pPr>
              <a:spcBef>
                <a:spcPts val="0"/>
              </a:spcBef>
            </a:pPr>
            <a:r>
              <a:rPr lang="en-US" sz="1100" dirty="0">
                <a:solidFill>
                  <a:schemeClr val="tx1">
                    <a:lumMod val="85000"/>
                    <a:lumOff val="15000"/>
                  </a:schemeClr>
                </a:solidFill>
                <a:latin typeface="+mn-lt"/>
              </a:rPr>
              <a:t>Easily locate specific class files based on their content – no more digging through folders!</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Anthony Vibes Only: </a:t>
            </a:r>
          </a:p>
          <a:p>
            <a:pPr>
              <a:spcBef>
                <a:spcPts val="0"/>
              </a:spcBef>
            </a:pPr>
            <a:r>
              <a:rPr lang="en-US" sz="1050" dirty="0">
                <a:solidFill>
                  <a:schemeClr val="tx1">
                    <a:lumMod val="85000"/>
                    <a:lumOff val="15000"/>
                  </a:schemeClr>
                </a:solidFill>
                <a:latin typeface="+mn-lt"/>
              </a:rPr>
              <a:t>Every response is laced with Anthony’s signature style and humor, so you feel like he's right there in the room with you – no boring bots allowed!</a:t>
            </a:r>
          </a:p>
        </p:txBody>
      </p:sp>
      <p:pic>
        <p:nvPicPr>
          <p:cNvPr id="5" name="Picture Placeholder 4" descr="3D rendering of a robotic arm with fingers half-curled and the index finger pointing out">
            <a:extLst>
              <a:ext uri="{FF2B5EF4-FFF2-40B4-BE49-F238E27FC236}">
                <a16:creationId xmlns:a16="http://schemas.microsoft.com/office/drawing/2014/main" id="{47DBE8E2-71E9-40A8-B25F-2D4F23E76688}"/>
              </a:ext>
            </a:extLst>
          </p:cNvPr>
          <p:cNvPicPr>
            <a:picLocks noGrp="1" noChangeAspect="1"/>
          </p:cNvPicPr>
          <p:nvPr>
            <p:ph type="pic" sz="quarter" idx="14"/>
          </p:nvPr>
        </p:nvPicPr>
        <p:blipFill>
          <a:blip r:embed="rId2"/>
          <a:srcRect l="7598" r="7598"/>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399313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380681A4-3FB5-4C86-B096-26281897B272}"/>
              </a:ext>
            </a:extLst>
          </p:cNvPr>
          <p:cNvSpPr>
            <a:spLocks noGrp="1"/>
          </p:cNvSpPr>
          <p:nvPr>
            <p:ph type="title"/>
          </p:nvPr>
        </p:nvSpPr>
        <p:spPr>
          <a:xfrm>
            <a:off x="517889" y="4883544"/>
            <a:ext cx="3876086" cy="1556907"/>
          </a:xfrm>
        </p:spPr>
        <p:txBody>
          <a:bodyPr vert="horz" lIns="91440" tIns="45720" rIns="91440" bIns="45720" rtlCol="0" anchor="ctr">
            <a:normAutofit/>
          </a:bodyPr>
          <a:lstStyle/>
          <a:p>
            <a:pPr algn="l"/>
            <a:r>
              <a:rPr lang="en-US">
                <a:solidFill>
                  <a:schemeClr val="tx1"/>
                </a:solidFill>
              </a:rPr>
              <a:t>Data Processing</a:t>
            </a:r>
            <a:endParaRPr lang="en-US" dirty="0">
              <a:solidFill>
                <a:schemeClr val="tx1"/>
              </a:solidFill>
            </a:endParaRPr>
          </a:p>
        </p:txBody>
      </p:sp>
      <p:sp>
        <p:nvSpPr>
          <p:cNvPr id="21" name="Rectangle 20">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bstract image of large maze">
            <a:extLst>
              <a:ext uri="{FF2B5EF4-FFF2-40B4-BE49-F238E27FC236}">
                <a16:creationId xmlns:a16="http://schemas.microsoft.com/office/drawing/2014/main" id="{6219FAF3-8FF8-068F-48E9-BE3C2FB4981E}"/>
              </a:ext>
            </a:extLst>
          </p:cNvPr>
          <p:cNvPicPr>
            <a:picLocks noChangeAspect="1"/>
          </p:cNvPicPr>
          <p:nvPr/>
        </p:nvPicPr>
        <p:blipFill>
          <a:blip r:embed="rId2"/>
          <a:srcRect t="20159" b="20159"/>
          <a:stretch/>
        </p:blipFill>
        <p:spPr>
          <a:xfrm>
            <a:off x="959205" y="364142"/>
            <a:ext cx="10369645" cy="3867993"/>
          </a:xfrm>
          <a:prstGeom prst="rect">
            <a:avLst/>
          </a:prstGeom>
        </p:spPr>
      </p:pic>
      <p:sp>
        <p:nvSpPr>
          <p:cNvPr id="25" name="Rectangle 24">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4B9D82-7F2D-6FD5-C3B5-5AD7DAEEF0BB}"/>
              </a:ext>
            </a:extLst>
          </p:cNvPr>
          <p:cNvSpPr txBox="1"/>
          <p:nvPr/>
        </p:nvSpPr>
        <p:spPr>
          <a:xfrm>
            <a:off x="5162719" y="4734098"/>
            <a:ext cx="6586915" cy="1899458"/>
          </a:xfrm>
          <a:prstGeom prst="rect">
            <a:avLst/>
          </a:prstGeom>
        </p:spPr>
        <p:txBody>
          <a:bodyPr vert="horz" lIns="91440" tIns="45720" rIns="91440" bIns="45720" rtlCol="0" anchor="ctr">
            <a:noAutofit/>
          </a:bodyPr>
          <a:lstStyle/>
          <a:p>
            <a:pPr>
              <a:lnSpc>
                <a:spcPct val="90000"/>
              </a:lnSpc>
              <a:spcAft>
                <a:spcPts val="600"/>
              </a:spcAft>
            </a:pPr>
            <a:r>
              <a:rPr lang="en-US" sz="1400" b="1" dirty="0"/>
              <a:t>Exercise Integration: </a:t>
            </a:r>
            <a:r>
              <a:rPr lang="en-US" sz="1050" dirty="0"/>
              <a:t>Our endeavor involved pulling all exercises and their corresponding code into the model's extensive repository. We meticulously converted them into text format, distinguishing between markdown and code components using our specialized delimiter.</a:t>
            </a:r>
          </a:p>
          <a:p>
            <a:pPr>
              <a:lnSpc>
                <a:spcPct val="90000"/>
              </a:lnSpc>
              <a:spcAft>
                <a:spcPts val="600"/>
              </a:spcAft>
            </a:pPr>
            <a:r>
              <a:rPr lang="en-US" sz="1400" b="1" dirty="0"/>
              <a:t>Slide Transformation: </a:t>
            </a:r>
            <a:r>
              <a:rPr lang="en-US" sz="1050" dirty="0"/>
              <a:t>We systematically converted all slides into PDF format using the </a:t>
            </a:r>
            <a:r>
              <a:rPr lang="en-US" sz="1050" dirty="0" err="1"/>
              <a:t>fitz</a:t>
            </a:r>
            <a:r>
              <a:rPr lang="en-US" sz="1050" dirty="0"/>
              <a:t> framework and seamlessly integrated them into the model. This streamlined process ensures efficient handling of presentation materials, enhancing accessibility and usability.</a:t>
            </a:r>
          </a:p>
          <a:p>
            <a:pPr>
              <a:lnSpc>
                <a:spcPct val="90000"/>
              </a:lnSpc>
              <a:spcAft>
                <a:spcPts val="600"/>
              </a:spcAft>
            </a:pPr>
            <a:r>
              <a:rPr lang="en-US" sz="1400" b="1" dirty="0"/>
              <a:t>Transcript Processing: </a:t>
            </a:r>
            <a:r>
              <a:rPr lang="en-US" sz="1050" dirty="0"/>
              <a:t>We embarked on the task of converting transcripts into text format. However, our endeavors extended beyond mere conversion. We meticulously curated specific examples exemplifying Anthony's distinctive style to train our model. This approach ensures the infusion of his wit, charm, and unparalleled expertise into our system.</a:t>
            </a:r>
          </a:p>
        </p:txBody>
      </p:sp>
      <p:sp>
        <p:nvSpPr>
          <p:cNvPr id="2" name="Date Placeholder 1">
            <a:extLst>
              <a:ext uri="{FF2B5EF4-FFF2-40B4-BE49-F238E27FC236}">
                <a16:creationId xmlns:a16="http://schemas.microsoft.com/office/drawing/2014/main" id="{25694033-4A29-4F32-985A-A0D4EA13BBD8}"/>
              </a:ext>
            </a:extLst>
          </p:cNvPr>
          <p:cNvSpPr>
            <a:spLocks noGrp="1"/>
          </p:cNvSpPr>
          <p:nvPr>
            <p:ph type="dt" sz="half" idx="10"/>
          </p:nvPr>
        </p:nvSpPr>
        <p:spPr>
          <a:xfrm>
            <a:off x="517889" y="6492240"/>
            <a:ext cx="3063511" cy="365125"/>
          </a:xfrm>
        </p:spPr>
        <p:txBody>
          <a:bodyPr vert="horz" lIns="91440" tIns="45720" rIns="91440" bIns="45720" rtlCol="0" anchor="ctr">
            <a:normAutofit/>
          </a:bodyPr>
          <a:lstStyle/>
          <a:p>
            <a:pPr>
              <a:spcAft>
                <a:spcPts val="600"/>
              </a:spcAft>
              <a:defRPr/>
            </a:pPr>
            <a:r>
              <a:rPr lang="en-US" sz="1200" cap="none" spc="0">
                <a:solidFill>
                  <a:prstClr val="black">
                    <a:tint val="75000"/>
                  </a:prstClr>
                </a:solidFill>
                <a:latin typeface="Calibri" panose="020F0502020204030204"/>
              </a:rPr>
              <a:t>2024</a:t>
            </a:r>
            <a:endParaRPr lang="en-US" sz="1200" cap="none" spc="0" dirty="0">
              <a:solidFill>
                <a:prstClr val="black">
                  <a:tint val="75000"/>
                </a:prstClr>
              </a:solidFill>
              <a:latin typeface="Calibri" panose="020F0502020204030204"/>
            </a:endParaRPr>
          </a:p>
        </p:txBody>
      </p:sp>
      <p:sp>
        <p:nvSpPr>
          <p:cNvPr id="3" name="Footer Placeholder 2">
            <a:extLst>
              <a:ext uri="{FF2B5EF4-FFF2-40B4-BE49-F238E27FC236}">
                <a16:creationId xmlns:a16="http://schemas.microsoft.com/office/drawing/2014/main" id="{979112AA-EDD8-48C5-9416-7C550BEBD458}"/>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defRPr/>
            </a:pPr>
            <a:r>
              <a:rPr lang="en-US" sz="1200" kern="1200" cap="none" spc="0" dirty="0">
                <a:solidFill>
                  <a:prstClr val="black">
                    <a:tint val="75000"/>
                  </a:prstClr>
                </a:solidFill>
                <a:latin typeface="Calibri" panose="020F0502020204030204"/>
                <a:ea typeface="+mn-ea"/>
                <a:cs typeface="+mn-cs"/>
              </a:rPr>
              <a:t>Ask Anthony: Chat with your AI Bootcamp Instructor!</a:t>
            </a:r>
          </a:p>
        </p:txBody>
      </p:sp>
      <p:sp>
        <p:nvSpPr>
          <p:cNvPr id="4" name="Slide Number Placeholder 3">
            <a:extLst>
              <a:ext uri="{FF2B5EF4-FFF2-40B4-BE49-F238E27FC236}">
                <a16:creationId xmlns:a16="http://schemas.microsoft.com/office/drawing/2014/main" id="{CF6FA9E2-D06E-4941-A890-559D63E75D6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solidFill>
                  <a:prstClr val="black">
                    <a:tint val="75000"/>
                  </a:prstClr>
                </a:solidFill>
                <a:latin typeface="Calibri" panose="020F0502020204030204"/>
              </a:rPr>
              <a:pPr>
                <a:spcAft>
                  <a:spcPts val="600"/>
                </a:spcAft>
                <a:defRPr/>
              </a:pPr>
              <a:t>6</a:t>
            </a:fld>
            <a:endParaRPr lang="en-US" sz="1200" cap="none" spc="0">
              <a:solidFill>
                <a:prstClr val="black">
                  <a:tint val="75000"/>
                </a:prstClr>
              </a:solidFill>
              <a:latin typeface="Calibri" panose="020F0502020204030204"/>
            </a:endParaRPr>
          </a:p>
        </p:txBody>
      </p:sp>
    </p:spTree>
    <p:extLst>
      <p:ext uri="{BB962C8B-B14F-4D97-AF65-F5344CB8AC3E}">
        <p14:creationId xmlns:p14="http://schemas.microsoft.com/office/powerpoint/2010/main" val="278866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7">
            <a:extLst>
              <a:ext uri="{FF2B5EF4-FFF2-40B4-BE49-F238E27FC236}">
                <a16:creationId xmlns:a16="http://schemas.microsoft.com/office/drawing/2014/main" id="{EC176543-7DEE-469A-86A8-549E0CFCF66A}"/>
              </a:ext>
            </a:extLst>
          </p:cNvPr>
          <p:cNvSpPr>
            <a:spLocks noGrp="1"/>
          </p:cNvSpPr>
          <p:nvPr>
            <p:ph type="title"/>
          </p:nvPr>
        </p:nvSpPr>
        <p:spPr>
          <a:xfrm>
            <a:off x="838200" y="609600"/>
            <a:ext cx="3739341" cy="1330839"/>
          </a:xfrm>
        </p:spPr>
        <p:txBody>
          <a:bodyPr vert="horz" lIns="91440" tIns="45720" rIns="91440" bIns="45720" rtlCol="0" anchor="ctr">
            <a:normAutofit/>
          </a:bodyPr>
          <a:lstStyle/>
          <a:p>
            <a:pPr algn="l"/>
            <a:r>
              <a:rPr lang="en-US" sz="3100" kern="1200" dirty="0">
                <a:solidFill>
                  <a:schemeClr val="tx1"/>
                </a:solidFill>
                <a:latin typeface="+mj-lt"/>
                <a:ea typeface="+mj-ea"/>
                <a:cs typeface="+mj-cs"/>
              </a:rPr>
              <a:t>Model Implementation</a:t>
            </a:r>
          </a:p>
        </p:txBody>
      </p:sp>
      <p:sp>
        <p:nvSpPr>
          <p:cNvPr id="3" name="TextBox 2">
            <a:extLst>
              <a:ext uri="{FF2B5EF4-FFF2-40B4-BE49-F238E27FC236}">
                <a16:creationId xmlns:a16="http://schemas.microsoft.com/office/drawing/2014/main" id="{657CE7EA-061E-DA39-5638-67093A84AA49}"/>
              </a:ext>
            </a:extLst>
          </p:cNvPr>
          <p:cNvSpPr txBox="1"/>
          <p:nvPr/>
        </p:nvSpPr>
        <p:spPr>
          <a:xfrm>
            <a:off x="838200" y="1836654"/>
            <a:ext cx="3427001" cy="4411745"/>
          </a:xfrm>
          <a:prstGeom prst="rect">
            <a:avLst/>
          </a:prstGeom>
        </p:spPr>
        <p:txBody>
          <a:bodyPr vert="horz" lIns="91440" tIns="45720" rIns="91440" bIns="45720" rtlCol="0">
            <a:normAutofit/>
          </a:bodyPr>
          <a:lstStyle/>
          <a:p>
            <a:pPr marL="57150">
              <a:lnSpc>
                <a:spcPct val="90000"/>
              </a:lnSpc>
              <a:spcAft>
                <a:spcPts val="600"/>
              </a:spcAft>
            </a:pPr>
            <a:endParaRPr lang="en-US" sz="500" dirty="0"/>
          </a:p>
        </p:txBody>
      </p:sp>
      <p:pic>
        <p:nvPicPr>
          <p:cNvPr id="8" name="Picture 7" descr="A computer with a cloud computing diagram&#10;&#10;Description automatically generated with medium confidence">
            <a:extLst>
              <a:ext uri="{FF2B5EF4-FFF2-40B4-BE49-F238E27FC236}">
                <a16:creationId xmlns:a16="http://schemas.microsoft.com/office/drawing/2014/main" id="{3A3E28B3-E2DE-C91D-7003-3160B1BB5DC3}"/>
              </a:ext>
            </a:extLst>
          </p:cNvPr>
          <p:cNvPicPr>
            <a:picLocks noChangeAspect="1"/>
          </p:cNvPicPr>
          <p:nvPr/>
        </p:nvPicPr>
        <p:blipFill>
          <a:blip r:embed="rId2"/>
          <a:stretch>
            <a:fillRect/>
          </a:stretch>
        </p:blipFill>
        <p:spPr>
          <a:xfrm>
            <a:off x="5744073" y="661916"/>
            <a:ext cx="5557909" cy="5557909"/>
          </a:xfrm>
          <a:prstGeom prst="rect">
            <a:avLst/>
          </a:prstGeom>
        </p:spPr>
      </p:pic>
      <p:sp>
        <p:nvSpPr>
          <p:cNvPr id="4" name="Date Placeholder 3">
            <a:extLst>
              <a:ext uri="{FF2B5EF4-FFF2-40B4-BE49-F238E27FC236}">
                <a16:creationId xmlns:a16="http://schemas.microsoft.com/office/drawing/2014/main" id="{E51FFF33-E8B3-4EE3-904F-9D364CBF15E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solidFill>
                  <a:schemeClr val="tx1">
                    <a:lumMod val="50000"/>
                    <a:lumOff val="50000"/>
                  </a:schemeClr>
                </a:solidFill>
              </a:rPr>
              <a:t>2024</a:t>
            </a:r>
          </a:p>
        </p:txBody>
      </p:sp>
      <p:sp>
        <p:nvSpPr>
          <p:cNvPr id="5" name="Footer Placeholder 4">
            <a:extLst>
              <a:ext uri="{FF2B5EF4-FFF2-40B4-BE49-F238E27FC236}">
                <a16:creationId xmlns:a16="http://schemas.microsoft.com/office/drawing/2014/main" id="{306B0052-2D8D-4986-ACEC-FCF60EFB4D75}"/>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10000"/>
          </a:bodyPr>
          <a:lstStyle/>
          <a:p>
            <a:pPr>
              <a:spcAft>
                <a:spcPts val="600"/>
              </a:spcAft>
            </a:pPr>
            <a:r>
              <a:rPr lang="en-US" kern="1200" dirty="0">
                <a:solidFill>
                  <a:schemeClr val="tx1">
                    <a:lumMod val="50000"/>
                    <a:lumOff val="50000"/>
                  </a:schemeClr>
                </a:solidFill>
                <a:latin typeface="+mn-lt"/>
                <a:ea typeface="+mn-ea"/>
                <a:cs typeface="+mn-cs"/>
              </a:rPr>
              <a:t>Ask Anthony: Chat with your AI Bootcamp Instructor!</a:t>
            </a:r>
          </a:p>
        </p:txBody>
      </p:sp>
      <p:sp>
        <p:nvSpPr>
          <p:cNvPr id="6" name="Slide Number Placeholder 5">
            <a:extLst>
              <a:ext uri="{FF2B5EF4-FFF2-40B4-BE49-F238E27FC236}">
                <a16:creationId xmlns:a16="http://schemas.microsoft.com/office/drawing/2014/main" id="{F7B130F3-0984-44C2-B703-32E2E77F32D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91729D4-A164-47A3-830D-E792BCE699E4}"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1478412B-9B5C-C8CC-5D47-CB71AF7858DC}"/>
              </a:ext>
            </a:extLst>
          </p:cNvPr>
          <p:cNvSpPr txBox="1"/>
          <p:nvPr/>
        </p:nvSpPr>
        <p:spPr>
          <a:xfrm>
            <a:off x="122959" y="2099660"/>
            <a:ext cx="4454582" cy="3970318"/>
          </a:xfrm>
          <a:prstGeom prst="rect">
            <a:avLst/>
          </a:prstGeom>
          <a:noFill/>
        </p:spPr>
        <p:txBody>
          <a:bodyPr wrap="square">
            <a:spAutoFit/>
          </a:bodyPr>
          <a:lstStyle/>
          <a:p>
            <a:pPr marL="285750" indent="-285750">
              <a:buFont typeface="Arial" panose="020B0604020202020204" pitchFamily="34" charset="0"/>
              <a:buChar char="•"/>
            </a:pPr>
            <a:r>
              <a:rPr lang="en-US" sz="1200" dirty="0"/>
              <a:t>Two model architecture: </a:t>
            </a:r>
            <a:r>
              <a:rPr lang="en-US" sz="1200" dirty="0" err="1"/>
              <a:t>ConversationalRetrievalChain</a:t>
            </a:r>
            <a:r>
              <a:rPr lang="en-US" sz="1200" dirty="0"/>
              <a:t> --&gt; </a:t>
            </a:r>
            <a:r>
              <a:rPr lang="en-US" sz="1200" dirty="0" err="1"/>
              <a:t>ChatChain</a:t>
            </a:r>
            <a:endParaRPr lang="en-US" sz="1200" dirty="0"/>
          </a:p>
          <a:p>
            <a:pPr marL="628650" lvl="1" indent="-171450">
              <a:buFont typeface="Arial" panose="020B0604020202020204" pitchFamily="34" charset="0"/>
              <a:buChar char="•"/>
            </a:pPr>
            <a:r>
              <a:rPr lang="en-US" sz="1200" dirty="0"/>
              <a:t>ChatGPT 3.5-Turbo</a:t>
            </a:r>
          </a:p>
          <a:p>
            <a:pPr lvl="1"/>
            <a:endParaRPr lang="en-US" sz="1200" dirty="0"/>
          </a:p>
          <a:p>
            <a:pPr marL="285750" indent="-285750">
              <a:buFont typeface="Arial" panose="020B0604020202020204" pitchFamily="34" charset="0"/>
              <a:buChar char="•"/>
            </a:pPr>
            <a:r>
              <a:rPr lang="en-US" sz="1200" dirty="0"/>
              <a:t>Cloud vector storage using </a:t>
            </a:r>
            <a:r>
              <a:rPr lang="en-US" sz="1200" dirty="0" err="1"/>
              <a:t>Qdrant</a:t>
            </a:r>
            <a:endParaRPr lang="en-US" sz="1200" dirty="0"/>
          </a:p>
          <a:p>
            <a:pPr marL="628650" lvl="1" indent="-171450">
              <a:buFont typeface="Arial" panose="020B0604020202020204" pitchFamily="34" charset="0"/>
              <a:buChar char="•"/>
            </a:pPr>
            <a:r>
              <a:rPr lang="en-US" sz="1200" dirty="0"/>
              <a:t>creating a cluster and collection on </a:t>
            </a:r>
            <a:r>
              <a:rPr lang="en-US" sz="1200" dirty="0" err="1"/>
              <a:t>Qdrant</a:t>
            </a:r>
            <a:endParaRPr lang="en-US" sz="1200" dirty="0"/>
          </a:p>
          <a:p>
            <a:pPr marL="628650" lvl="1" indent="-171450">
              <a:buFont typeface="Arial" panose="020B0604020202020204" pitchFamily="34" charset="0"/>
              <a:buChar char="•"/>
            </a:pPr>
            <a:r>
              <a:rPr lang="en-US" sz="1200" dirty="0"/>
              <a:t>load pdf and txt files using </a:t>
            </a:r>
            <a:r>
              <a:rPr lang="en-US" sz="1200" dirty="0" err="1"/>
              <a:t>OpenAi's</a:t>
            </a:r>
            <a:r>
              <a:rPr lang="en-US" sz="1200" dirty="0"/>
              <a:t> embeddings, length 1536</a:t>
            </a:r>
          </a:p>
          <a:p>
            <a:pPr marL="285750" indent="-285750">
              <a:lnSpc>
                <a:spcPct val="200000"/>
              </a:lnSpc>
              <a:buFont typeface="Arial" panose="020B0604020202020204" pitchFamily="34" charset="0"/>
              <a:buChar char="•"/>
            </a:pPr>
            <a:r>
              <a:rPr lang="en-US" sz="1200" dirty="0"/>
              <a:t>CRC answers questions based on source documents</a:t>
            </a:r>
          </a:p>
          <a:p>
            <a:pPr marL="285750" indent="-285750">
              <a:lnSpc>
                <a:spcPct val="200000"/>
              </a:lnSpc>
              <a:buFont typeface="Arial" panose="020B0604020202020204" pitchFamily="34" charset="0"/>
              <a:buChar char="•"/>
            </a:pPr>
            <a:r>
              <a:rPr lang="en-US" sz="1200" dirty="0"/>
              <a:t>Search </a:t>
            </a:r>
            <a:r>
              <a:rPr lang="en-US" sz="1200" dirty="0" err="1"/>
              <a:t>Qdrant</a:t>
            </a:r>
            <a:r>
              <a:rPr lang="en-US" sz="1200" dirty="0"/>
              <a:t> collection for most relevant document</a:t>
            </a:r>
          </a:p>
          <a:p>
            <a:pPr marL="285750" indent="-285750">
              <a:buFont typeface="Arial" panose="020B0604020202020204" pitchFamily="34" charset="0"/>
              <a:buChar char="•"/>
            </a:pPr>
            <a:r>
              <a:rPr lang="en-US" sz="1200" dirty="0"/>
              <a:t>Combine source document and CRC response, feed it into 'Flair' bot</a:t>
            </a:r>
          </a:p>
          <a:p>
            <a:endParaRPr lang="en-US" sz="1200" dirty="0"/>
          </a:p>
          <a:p>
            <a:pPr marL="285750" indent="-285750">
              <a:buFont typeface="Arial" panose="020B0604020202020204" pitchFamily="34" charset="0"/>
              <a:buChar char="•"/>
            </a:pPr>
            <a:r>
              <a:rPr lang="en-US" sz="1200" dirty="0"/>
              <a:t>Flair bot uses few shot prompting to add personality to the response while maintaining the answer integrity and correct point of view</a:t>
            </a:r>
          </a:p>
          <a:p>
            <a:endParaRPr lang="en-US" sz="1200" dirty="0"/>
          </a:p>
          <a:p>
            <a:pPr marL="285750" indent="-285750">
              <a:buFont typeface="Arial" panose="020B0604020202020204" pitchFamily="34" charset="0"/>
              <a:buChar char="•"/>
            </a:pPr>
            <a:r>
              <a:rPr lang="en-US" sz="1200" dirty="0"/>
              <a:t>Write final response to the user, including source document, answer, and flair</a:t>
            </a:r>
          </a:p>
        </p:txBody>
      </p:sp>
    </p:spTree>
    <p:extLst>
      <p:ext uri="{BB962C8B-B14F-4D97-AF65-F5344CB8AC3E}">
        <p14:creationId xmlns:p14="http://schemas.microsoft.com/office/powerpoint/2010/main" val="604245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EC176543-7DEE-469A-86A8-549E0CFCF66A}"/>
              </a:ext>
            </a:extLst>
          </p:cNvPr>
          <p:cNvSpPr>
            <a:spLocks noGrp="1"/>
          </p:cNvSpPr>
          <p:nvPr>
            <p:ph type="title"/>
          </p:nvPr>
        </p:nvSpPr>
        <p:spPr>
          <a:xfrm>
            <a:off x="838201" y="365125"/>
            <a:ext cx="5251316" cy="1807305"/>
          </a:xfrm>
        </p:spPr>
        <p:txBody>
          <a:bodyPr vert="horz" lIns="91440" tIns="45720" rIns="91440" bIns="45720" rtlCol="0" anchor="ctr">
            <a:normAutofit/>
          </a:bodyPr>
          <a:lstStyle/>
          <a:p>
            <a:pPr algn="l"/>
            <a:r>
              <a:rPr lang="en-US" sz="4400" dirty="0">
                <a:solidFill>
                  <a:schemeClr val="tx1"/>
                </a:solidFill>
              </a:rPr>
              <a:t>Model Optimization</a:t>
            </a:r>
          </a:p>
        </p:txBody>
      </p:sp>
      <p:sp>
        <p:nvSpPr>
          <p:cNvPr id="10" name="TextBox 9">
            <a:extLst>
              <a:ext uri="{FF2B5EF4-FFF2-40B4-BE49-F238E27FC236}">
                <a16:creationId xmlns:a16="http://schemas.microsoft.com/office/drawing/2014/main" id="{1478412B-9B5C-C8CC-5D47-CB71AF7858DC}"/>
              </a:ext>
            </a:extLst>
          </p:cNvPr>
          <p:cNvSpPr txBox="1"/>
          <p:nvPr/>
        </p:nvSpPr>
        <p:spPr>
          <a:xfrm>
            <a:off x="838200" y="2333297"/>
            <a:ext cx="4619621" cy="3843666"/>
          </a:xfrm>
          <a:prstGeom prst="rect">
            <a:avLst/>
          </a:prstGeom>
        </p:spPr>
        <p:txBody>
          <a:bodyPr vert="horz" lIns="91440" tIns="45720" rIns="91440" bIns="45720" rtlCol="0">
            <a:normAutofit/>
          </a:bodyPr>
          <a:lstStyle/>
          <a:p>
            <a:pPr marL="171450" indent="-171450">
              <a:lnSpc>
                <a:spcPct val="90000"/>
              </a:lnSpc>
              <a:spcAft>
                <a:spcPts val="600"/>
              </a:spcAft>
              <a:buFont typeface="Arial" panose="020B0604020202020204" pitchFamily="34" charset="0"/>
              <a:buChar char="•"/>
            </a:pPr>
            <a:r>
              <a:rPr lang="en-US" sz="1400" dirty="0"/>
              <a:t>Modify source data</a:t>
            </a:r>
          </a:p>
          <a:p>
            <a:pPr marL="628650" lvl="1" indent="-171450">
              <a:lnSpc>
                <a:spcPct val="90000"/>
              </a:lnSpc>
              <a:spcAft>
                <a:spcPts val="600"/>
              </a:spcAft>
              <a:buFont typeface="Arial" panose="020B0604020202020204" pitchFamily="34" charset="0"/>
              <a:buChar char="•"/>
            </a:pPr>
            <a:r>
              <a:rPr lang="en-US" sz="1400" dirty="0"/>
              <a:t>Maintain separate files for source document search</a:t>
            </a:r>
          </a:p>
          <a:p>
            <a:pPr marL="628650" lvl="1" indent="-171450">
              <a:lnSpc>
                <a:spcPct val="90000"/>
              </a:lnSpc>
              <a:spcAft>
                <a:spcPts val="600"/>
              </a:spcAft>
              <a:buFont typeface="Arial" panose="020B0604020202020204" pitchFamily="34" charset="0"/>
              <a:buChar char="•"/>
            </a:pPr>
            <a:r>
              <a:rPr lang="en-US" sz="1400" dirty="0"/>
              <a:t>Improve accuracy of file names for better source document search</a:t>
            </a:r>
          </a:p>
          <a:p>
            <a:pPr lvl="1">
              <a:lnSpc>
                <a:spcPct val="90000"/>
              </a:lnSpc>
              <a:spcAft>
                <a:spcPts val="600"/>
              </a:spcAft>
            </a:pPr>
            <a:endParaRPr lang="en-US" sz="1400" dirty="0"/>
          </a:p>
          <a:p>
            <a:pPr marL="171450" indent="-171450">
              <a:lnSpc>
                <a:spcPct val="90000"/>
              </a:lnSpc>
              <a:spcAft>
                <a:spcPts val="600"/>
              </a:spcAft>
              <a:buFont typeface="Arial" panose="020B0604020202020204" pitchFamily="34" charset="0"/>
              <a:buChar char="•"/>
            </a:pPr>
            <a:r>
              <a:rPr lang="en-US" sz="1400" dirty="0"/>
              <a:t>Prefix prompt engineering</a:t>
            </a:r>
          </a:p>
          <a:p>
            <a:pPr marL="628650" lvl="1" indent="-171450">
              <a:lnSpc>
                <a:spcPct val="90000"/>
              </a:lnSpc>
              <a:spcAft>
                <a:spcPts val="600"/>
              </a:spcAft>
              <a:buFont typeface="Arial" panose="020B0604020202020204" pitchFamily="34" charset="0"/>
              <a:buChar char="•"/>
            </a:pPr>
            <a:r>
              <a:rPr lang="en-US" sz="1400" dirty="0"/>
              <a:t>Maintain correct point of view, "Great question!" vs "Great insight!“</a:t>
            </a:r>
          </a:p>
          <a:p>
            <a:pPr marL="628650" lvl="1" indent="-171450">
              <a:lnSpc>
                <a:spcPct val="90000"/>
              </a:lnSpc>
              <a:spcAft>
                <a:spcPts val="600"/>
              </a:spcAft>
              <a:buFont typeface="Arial" panose="020B0604020202020204" pitchFamily="34" charset="0"/>
              <a:buChar char="•"/>
            </a:pPr>
            <a:r>
              <a:rPr lang="en-US" sz="1400" dirty="0"/>
              <a:t>Adjust levels of personality traits, ensure variety.</a:t>
            </a:r>
          </a:p>
          <a:p>
            <a:pPr lvl="1">
              <a:lnSpc>
                <a:spcPct val="90000"/>
              </a:lnSpc>
              <a:spcAft>
                <a:spcPts val="600"/>
              </a:spcAft>
            </a:pPr>
            <a:endParaRPr lang="en-US" sz="1400" dirty="0"/>
          </a:p>
          <a:p>
            <a:pPr lvl="1">
              <a:lnSpc>
                <a:spcPct val="90000"/>
              </a:lnSpc>
              <a:spcAft>
                <a:spcPts val="600"/>
              </a:spcAft>
            </a:pPr>
            <a:endParaRPr lang="en-US" sz="1400" dirty="0"/>
          </a:p>
          <a:p>
            <a:pPr marL="171450" indent="-171450">
              <a:lnSpc>
                <a:spcPct val="90000"/>
              </a:lnSpc>
              <a:spcAft>
                <a:spcPts val="600"/>
              </a:spcAft>
              <a:buFont typeface="Arial" panose="020B0604020202020204" pitchFamily="34" charset="0"/>
              <a:buChar char="•"/>
            </a:pPr>
            <a:r>
              <a:rPr lang="en-US" sz="1400" dirty="0"/>
              <a:t>Example prompt engineering</a:t>
            </a:r>
          </a:p>
          <a:p>
            <a:pPr marL="628650" lvl="1" indent="-171450">
              <a:lnSpc>
                <a:spcPct val="90000"/>
              </a:lnSpc>
              <a:spcAft>
                <a:spcPts val="600"/>
              </a:spcAft>
              <a:buFont typeface="Arial" panose="020B0604020202020204" pitchFamily="34" charset="0"/>
              <a:buChar char="•"/>
            </a:pPr>
            <a:r>
              <a:rPr lang="en-US" sz="1400" dirty="0"/>
              <a:t>Example variety and number</a:t>
            </a:r>
          </a:p>
        </p:txBody>
      </p:sp>
      <p:sp>
        <p:nvSpPr>
          <p:cNvPr id="4" name="Date Placeholder 3">
            <a:extLst>
              <a:ext uri="{FF2B5EF4-FFF2-40B4-BE49-F238E27FC236}">
                <a16:creationId xmlns:a16="http://schemas.microsoft.com/office/drawing/2014/main" id="{E51FFF33-E8B3-4EE3-904F-9D364CBF15E4}"/>
              </a:ext>
            </a:extLst>
          </p:cNvPr>
          <p:cNvSpPr>
            <a:spLocks noGrp="1"/>
          </p:cNvSpPr>
          <p:nvPr>
            <p:ph type="dt" sz="half" idx="10"/>
          </p:nvPr>
        </p:nvSpPr>
        <p:spPr>
          <a:xfrm>
            <a:off x="838200" y="6356350"/>
            <a:ext cx="2590800" cy="365125"/>
          </a:xfrm>
        </p:spPr>
        <p:txBody>
          <a:bodyPr vert="horz" lIns="91440" tIns="45720" rIns="91440" bIns="45720" rtlCol="0" anchor="ctr">
            <a:normAutofit/>
          </a:bodyPr>
          <a:lstStyle/>
          <a:p>
            <a:pPr>
              <a:spcAft>
                <a:spcPts val="600"/>
              </a:spcAft>
              <a:defRPr/>
            </a:pPr>
            <a:r>
              <a:rPr lang="en-US" sz="1200" cap="none" spc="0">
                <a:solidFill>
                  <a:prstClr val="black">
                    <a:tint val="75000"/>
                  </a:prstClr>
                </a:solidFill>
                <a:latin typeface="Calibri" panose="020F0502020204030204"/>
              </a:rPr>
              <a:t>2024</a:t>
            </a:r>
          </a:p>
        </p:txBody>
      </p:sp>
      <p:pic>
        <p:nvPicPr>
          <p:cNvPr id="8" name="Picture 7">
            <a:extLst>
              <a:ext uri="{FF2B5EF4-FFF2-40B4-BE49-F238E27FC236}">
                <a16:creationId xmlns:a16="http://schemas.microsoft.com/office/drawing/2014/main" id="{3A3E28B3-E2DE-C91D-7003-3160B1BB5DC3}"/>
              </a:ext>
            </a:extLst>
          </p:cNvPr>
          <p:cNvPicPr>
            <a:picLocks noChangeAspect="1"/>
          </p:cNvPicPr>
          <p:nvPr/>
        </p:nvPicPr>
        <p:blipFill rotWithShape="1">
          <a:blip r:embed="rId2"/>
          <a:srcRect l="4565" r="848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306B0052-2D8D-4986-ACEC-FCF60EFB4D75}"/>
              </a:ext>
            </a:extLst>
          </p:cNvPr>
          <p:cNvSpPr>
            <a:spLocks noGrp="1"/>
          </p:cNvSpPr>
          <p:nvPr>
            <p:ph type="ftr" sz="quarter" idx="11"/>
          </p:nvPr>
        </p:nvSpPr>
        <p:spPr>
          <a:xfrm>
            <a:off x="3505200" y="6356350"/>
            <a:ext cx="3429000" cy="365125"/>
          </a:xfrm>
        </p:spPr>
        <p:txBody>
          <a:bodyPr vert="horz" lIns="91440" tIns="45720" rIns="91440" bIns="45720" rtlCol="0" anchor="ctr">
            <a:normAutofit fontScale="92500"/>
          </a:bodyPr>
          <a:lstStyle/>
          <a:p>
            <a:pPr algn="l">
              <a:spcAft>
                <a:spcPts val="600"/>
              </a:spcAft>
              <a:defRPr/>
            </a:pPr>
            <a:r>
              <a:rPr lang="en-US" sz="1200" kern="1200" cap="none" spc="0" dirty="0">
                <a:solidFill>
                  <a:prstClr val="black">
                    <a:tint val="75000"/>
                  </a:prstClr>
                </a:solidFill>
                <a:latin typeface="Calibri" panose="020F0502020204030204"/>
                <a:ea typeface="+mn-ea"/>
                <a:cs typeface="+mn-cs"/>
              </a:rPr>
              <a:t>Ask Anthony: Chat with your AI Bootcamp Instructor!</a:t>
            </a:r>
          </a:p>
        </p:txBody>
      </p:sp>
      <p:sp>
        <p:nvSpPr>
          <p:cNvPr id="6" name="Slide Number Placeholder 5">
            <a:extLst>
              <a:ext uri="{FF2B5EF4-FFF2-40B4-BE49-F238E27FC236}">
                <a16:creationId xmlns:a16="http://schemas.microsoft.com/office/drawing/2014/main" id="{F7B130F3-0984-44C2-B703-32E2E77F32D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rgbClr val="FFFFFF"/>
                </a:solidFill>
                <a:latin typeface="Calibri" panose="020F0502020204030204"/>
              </a:rPr>
              <a:pPr>
                <a:spcAft>
                  <a:spcPts val="600"/>
                </a:spcAft>
                <a:defRPr/>
              </a:pPr>
              <a:t>8</a:t>
            </a:fld>
            <a:endParaRPr lang="en-US" sz="1200" cap="none" spc="0">
              <a:solidFill>
                <a:srgbClr val="FFFFFF"/>
              </a:solidFill>
              <a:latin typeface="Calibri" panose="020F0502020204030204"/>
            </a:endParaRPr>
          </a:p>
        </p:txBody>
      </p:sp>
      <p:sp>
        <p:nvSpPr>
          <p:cNvPr id="3" name="TextBox 2">
            <a:extLst>
              <a:ext uri="{FF2B5EF4-FFF2-40B4-BE49-F238E27FC236}">
                <a16:creationId xmlns:a16="http://schemas.microsoft.com/office/drawing/2014/main" id="{657CE7EA-061E-DA39-5638-67093A84AA49}"/>
              </a:ext>
            </a:extLst>
          </p:cNvPr>
          <p:cNvSpPr txBox="1"/>
          <p:nvPr/>
        </p:nvSpPr>
        <p:spPr>
          <a:xfrm>
            <a:off x="838200" y="1836654"/>
            <a:ext cx="3427001" cy="4411745"/>
          </a:xfrm>
          <a:prstGeom prst="rect">
            <a:avLst/>
          </a:prstGeom>
        </p:spPr>
        <p:txBody>
          <a:bodyPr vert="horz" lIns="91440" tIns="45720" rIns="91440" bIns="45720" rtlCol="0">
            <a:normAutofit/>
          </a:bodyPr>
          <a:lstStyle/>
          <a:p>
            <a:pPr marL="57150">
              <a:lnSpc>
                <a:spcPct val="90000"/>
              </a:lnSpc>
              <a:spcAft>
                <a:spcPts val="600"/>
              </a:spcAft>
            </a:pPr>
            <a:endParaRPr lang="en-US" sz="500" dirty="0"/>
          </a:p>
        </p:txBody>
      </p:sp>
    </p:spTree>
    <p:extLst>
      <p:ext uri="{BB962C8B-B14F-4D97-AF65-F5344CB8AC3E}">
        <p14:creationId xmlns:p14="http://schemas.microsoft.com/office/powerpoint/2010/main" val="2568821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139230AA-8067-CDF0-1A74-FD45D1A421A5}"/>
              </a:ext>
            </a:extLst>
          </p:cNvPr>
          <p:cNvSpPr>
            <a:spLocks noGrp="1"/>
          </p:cNvSpPr>
          <p:nvPr>
            <p:ph type="title"/>
          </p:nvPr>
        </p:nvSpPr>
        <p:spPr>
          <a:xfrm>
            <a:off x="586422" y="402177"/>
            <a:ext cx="4425962" cy="2387600"/>
          </a:xfrm>
        </p:spPr>
        <p:txBody>
          <a:bodyPr vert="horz" lIns="91440" tIns="45720" rIns="91440" bIns="45720" rtlCol="0" anchor="b">
            <a:normAutofit/>
          </a:bodyPr>
          <a:lstStyle/>
          <a:p>
            <a:r>
              <a:rPr lang="en-US" sz="6000"/>
              <a:t>User Interface</a:t>
            </a:r>
            <a:endParaRPr lang="en-US" sz="6000" dirty="0"/>
          </a:p>
        </p:txBody>
      </p:sp>
      <p:pic>
        <p:nvPicPr>
          <p:cNvPr id="19" name="Picture Placeholder 18" descr="Abstract background of data">
            <a:extLst>
              <a:ext uri="{FF2B5EF4-FFF2-40B4-BE49-F238E27FC236}">
                <a16:creationId xmlns:a16="http://schemas.microsoft.com/office/drawing/2014/main" id="{B2BE730E-3A48-4CBD-8E48-B35F154D8350}"/>
              </a:ext>
            </a:extLst>
          </p:cNvPr>
          <p:cNvPicPr>
            <a:picLocks noGrp="1" noChangeAspect="1"/>
          </p:cNvPicPr>
          <p:nvPr>
            <p:ph type="pic" sz="quarter" idx="13"/>
          </p:nvPr>
        </p:nvPicPr>
        <p:blipFill rotWithShape="1">
          <a:blip r:embed="rId2"/>
          <a:srcRect l="19389" r="27640"/>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1"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4AA8F9F4-A920-42CD-8FC8-D0EE17712B40}"/>
              </a:ext>
            </a:extLst>
          </p:cNvPr>
          <p:cNvSpPr>
            <a:spLocks noGrp="1"/>
          </p:cNvSpPr>
          <p:nvPr>
            <p:ph type="dt" sz="half" idx="10"/>
          </p:nvPr>
        </p:nvSpPr>
        <p:spPr>
          <a:xfrm>
            <a:off x="838200" y="6356350"/>
            <a:ext cx="1492155" cy="365125"/>
          </a:xfrm>
        </p:spPr>
        <p:txBody>
          <a:bodyPr vert="horz" lIns="91440" tIns="45720" rIns="91440" bIns="45720" rtlCol="0" anchor="ctr">
            <a:normAutofit/>
          </a:bodyPr>
          <a:lstStyle/>
          <a:p>
            <a:pPr>
              <a:spcAft>
                <a:spcPts val="600"/>
              </a:spcAft>
              <a:defRPr/>
            </a:pPr>
            <a:r>
              <a:rPr lang="en-US" sz="1200" cap="none" spc="0" dirty="0">
                <a:solidFill>
                  <a:prstClr val="black">
                    <a:tint val="75000"/>
                  </a:prstClr>
                </a:solidFill>
                <a:effectLst/>
                <a:latin typeface="Calibri" panose="020F0502020204030204"/>
              </a:rPr>
              <a:t>2024</a:t>
            </a:r>
          </a:p>
        </p:txBody>
      </p:sp>
      <p:sp>
        <p:nvSpPr>
          <p:cNvPr id="3" name="Footer Placeholder 2">
            <a:extLst>
              <a:ext uri="{FF2B5EF4-FFF2-40B4-BE49-F238E27FC236}">
                <a16:creationId xmlns:a16="http://schemas.microsoft.com/office/drawing/2014/main" id="{86EA67BE-8C4A-498B-BE79-A779F07A5E7B}"/>
              </a:ext>
            </a:extLst>
          </p:cNvPr>
          <p:cNvSpPr>
            <a:spLocks noGrp="1"/>
          </p:cNvSpPr>
          <p:nvPr>
            <p:ph type="ftr" sz="quarter" idx="11"/>
          </p:nvPr>
        </p:nvSpPr>
        <p:spPr>
          <a:xfrm>
            <a:off x="2732964" y="6356350"/>
            <a:ext cx="3486561" cy="365125"/>
          </a:xfrm>
        </p:spPr>
        <p:txBody>
          <a:bodyPr vert="horz" lIns="91440" tIns="45720" rIns="91440" bIns="45720" rtlCol="0" anchor="ctr">
            <a:normAutofit/>
          </a:bodyPr>
          <a:lstStyle/>
          <a:p>
            <a:pPr algn="r">
              <a:spcAft>
                <a:spcPts val="600"/>
              </a:spcAft>
              <a:defRPr/>
            </a:pPr>
            <a:r>
              <a:rPr lang="en-US" sz="1200" kern="1200" cap="none" spc="0" dirty="0">
                <a:solidFill>
                  <a:prstClr val="black">
                    <a:tint val="75000"/>
                  </a:prstClr>
                </a:solidFill>
                <a:effectLst/>
                <a:latin typeface="Calibri" panose="020F0502020204030204"/>
                <a:ea typeface="+mn-ea"/>
                <a:cs typeface="+mn-cs"/>
              </a:rPr>
              <a:t>Ask Anthony: Chat with your AI Bootcamp Instructor!</a:t>
            </a:r>
          </a:p>
        </p:txBody>
      </p:sp>
      <p:sp>
        <p:nvSpPr>
          <p:cNvPr id="4" name="Slide Number Placeholder 3">
            <a:extLst>
              <a:ext uri="{FF2B5EF4-FFF2-40B4-BE49-F238E27FC236}">
                <a16:creationId xmlns:a16="http://schemas.microsoft.com/office/drawing/2014/main" id="{97E49766-851F-4808-BD95-B55C6D1316C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effectLst/>
                <a:latin typeface="Calibri" panose="020F0502020204030204"/>
              </a:rPr>
              <a:pPr>
                <a:spcAft>
                  <a:spcPts val="600"/>
                </a:spcAft>
                <a:defRPr/>
              </a:pPr>
              <a:t>9</a:t>
            </a:fld>
            <a:endParaRPr lang="en-US" sz="1200" cap="none" spc="0">
              <a:effectLst/>
              <a:latin typeface="Calibri" panose="020F0502020204030204"/>
            </a:endParaRPr>
          </a:p>
        </p:txBody>
      </p:sp>
      <p:sp>
        <p:nvSpPr>
          <p:cNvPr id="9" name="TextBox 8">
            <a:extLst>
              <a:ext uri="{FF2B5EF4-FFF2-40B4-BE49-F238E27FC236}">
                <a16:creationId xmlns:a16="http://schemas.microsoft.com/office/drawing/2014/main" id="{C1C9D9FF-C07F-6951-9C48-B37AF53B4606}"/>
              </a:ext>
            </a:extLst>
          </p:cNvPr>
          <p:cNvSpPr txBox="1"/>
          <p:nvPr/>
        </p:nvSpPr>
        <p:spPr>
          <a:xfrm>
            <a:off x="48875" y="2972030"/>
            <a:ext cx="5345394" cy="2677656"/>
          </a:xfrm>
          <a:prstGeom prst="rect">
            <a:avLst/>
          </a:prstGeom>
          <a:noFill/>
        </p:spPr>
        <p:txBody>
          <a:bodyPr wrap="square">
            <a:spAutoFit/>
          </a:bodyPr>
          <a:lstStyle/>
          <a:p>
            <a:r>
              <a:rPr lang="en-US" sz="1400" dirty="0"/>
              <a:t>Our application runs on a streamlined user interface called </a:t>
            </a:r>
            <a:r>
              <a:rPr lang="en-US" sz="1400" dirty="0" err="1"/>
              <a:t>Streamlit</a:t>
            </a:r>
            <a:r>
              <a:rPr lang="en-US" sz="1400" dirty="0"/>
              <a:t>.</a:t>
            </a:r>
          </a:p>
          <a:p>
            <a:r>
              <a:rPr lang="en-US" sz="1400" dirty="0"/>
              <a:t>A simple yet effective text input mechanism handles user queries with high efficiency and supports immediate query processing and response generation.</a:t>
            </a:r>
          </a:p>
          <a:p>
            <a:endParaRPr lang="en-US" sz="1400" dirty="0"/>
          </a:p>
          <a:p>
            <a:r>
              <a:rPr lang="en-US" sz="1400" dirty="0"/>
              <a:t>The chat history is managed within a sidebar, maintaining an uncluttered main interaction space while providing easy access to previous conversations.</a:t>
            </a:r>
          </a:p>
          <a:p>
            <a:endParaRPr lang="en-US" sz="1400" dirty="0"/>
          </a:p>
          <a:p>
            <a:r>
              <a:rPr lang="en-US" sz="1400" dirty="0"/>
              <a:t>Through these mechanisms, the “Ask Anthony” chatbot significantly enriches the learning environment, making educational content more accessible and interactive for bootcamp students.</a:t>
            </a:r>
          </a:p>
        </p:txBody>
      </p:sp>
    </p:spTree>
    <p:extLst>
      <p:ext uri="{BB962C8B-B14F-4D97-AF65-F5344CB8AC3E}">
        <p14:creationId xmlns:p14="http://schemas.microsoft.com/office/powerpoint/2010/main" val="1388807336"/>
      </p:ext>
    </p:extLst>
  </p:cSld>
  <p:clrMapOvr>
    <a:masterClrMapping/>
  </p:clrMapOvr>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119E3DC-63DC-4703-A1A6-A21819296CF6}">
  <ds:schemaRefs>
    <ds:schemaRef ds:uri="http://schemas.microsoft.com/sharepoint/v3/contenttype/forms"/>
  </ds:schemaRefs>
</ds:datastoreItem>
</file>

<file path=customXml/itemProps2.xml><?xml version="1.0" encoding="utf-8"?>
<ds:datastoreItem xmlns:ds="http://schemas.openxmlformats.org/officeDocument/2006/customXml" ds:itemID="{3E84E3F0-7763-473A-A672-F70F538DA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0C81F5-4E08-4068-8DC9-6D21305E57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Coastal presentation</Template>
  <TotalTime>217</TotalTime>
  <Words>944</Words>
  <Application>Microsoft Office PowerPoint</Application>
  <PresentationFormat>Widescreen</PresentationFormat>
  <Paragraphs>153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Segoe UI</vt:lpstr>
      <vt:lpstr>Segoe UI Light</vt:lpstr>
      <vt:lpstr>Office Theme</vt:lpstr>
      <vt:lpstr>Ask Anthony: Chat with your AI Bootcamp Instructor!</vt:lpstr>
      <vt:lpstr>Agenda</vt:lpstr>
      <vt:lpstr>Our Team</vt:lpstr>
      <vt:lpstr>Introduction</vt:lpstr>
      <vt:lpstr>Primary Goals</vt:lpstr>
      <vt:lpstr>Data Processing</vt:lpstr>
      <vt:lpstr>Model Implementation</vt:lpstr>
      <vt:lpstr>Model Optimization</vt:lpstr>
      <vt:lpstr>User Interface</vt:lpstr>
      <vt:lpstr>Plan For Future Development</vt:lpstr>
      <vt:lpstr>Summary</vt:lpstr>
      <vt:lpstr>By the 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 Anthony: Chat with your AI Bootcamp Instructor!</dc:title>
  <dc:creator>Clayton Graves</dc:creator>
  <cp:lastModifiedBy>Clayton Graves</cp:lastModifiedBy>
  <cp:revision>2</cp:revision>
  <dcterms:created xsi:type="dcterms:W3CDTF">2024-04-19T00:41:04Z</dcterms:created>
  <dcterms:modified xsi:type="dcterms:W3CDTF">2024-04-23T01:17:11Z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